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Lst>
  <p:notesMasterIdLst>
    <p:notesMasterId r:id="rId15"/>
  </p:notesMasterIdLst>
  <p:handoutMasterIdLst>
    <p:handoutMasterId r:id="rId16"/>
  </p:handoutMasterIdLst>
  <p:sldIdLst>
    <p:sldId id="326" r:id="rId2"/>
    <p:sldId id="331" r:id="rId3"/>
    <p:sldId id="330" r:id="rId4"/>
    <p:sldId id="333" r:id="rId5"/>
    <p:sldId id="334" r:id="rId6"/>
    <p:sldId id="335" r:id="rId7"/>
    <p:sldId id="336" r:id="rId8"/>
    <p:sldId id="337" r:id="rId9"/>
    <p:sldId id="338" r:id="rId10"/>
    <p:sldId id="339" r:id="rId11"/>
    <p:sldId id="341" r:id="rId12"/>
    <p:sldId id="342" r:id="rId13"/>
    <p:sldId id="340" r:id="rId14"/>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BLIGATIONS RELATIVES A LA PROTECTION DES DONNEES PERSONNELLES" id="{0B896E98-F45E-4768-8620-EDDF394BE181}">
          <p14:sldIdLst>
            <p14:sldId id="326"/>
            <p14:sldId id="331"/>
            <p14:sldId id="330"/>
            <p14:sldId id="333"/>
            <p14:sldId id="334"/>
            <p14:sldId id="335"/>
            <p14:sldId id="336"/>
            <p14:sldId id="337"/>
            <p14:sldId id="338"/>
            <p14:sldId id="339"/>
            <p14:sldId id="341"/>
            <p14:sldId id="342"/>
            <p14:sldId id="340"/>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130E"/>
    <a:srgbClr val="0C50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60"/>
  </p:normalViewPr>
  <p:slideViewPr>
    <p:cSldViewPr showGuides="1">
      <p:cViewPr varScale="1">
        <p:scale>
          <a:sx n="102" d="100"/>
          <a:sy n="102" d="100"/>
        </p:scale>
        <p:origin x="120" y="144"/>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27" d="100"/>
          <a:sy n="127" d="100"/>
        </p:scale>
        <p:origin x="544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54B7C7-30AA-4A31-A8E2-45EE1076695B}"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A9DE19BC-3F07-45D2-B0F1-F91CB9D9D47B}">
      <dgm:prSet phldrT="[Texte]" custT="1"/>
      <dgm:spPr>
        <a:solidFill>
          <a:srgbClr val="821164"/>
        </a:solidFill>
        <a:ln>
          <a:noFill/>
        </a:ln>
      </dgm:spPr>
      <dgm:t>
        <a:bodyPr/>
        <a:lstStyle/>
        <a:p>
          <a:r>
            <a:rPr lang="fr-FR" sz="1800" dirty="0"/>
            <a:t>1</a:t>
          </a:r>
        </a:p>
      </dgm:t>
    </dgm:pt>
    <dgm:pt modelId="{39E92601-FDFD-465F-951B-17A014653F24}" type="parTrans" cxnId="{61A37443-82D2-4B9E-A55A-F1277ECCE6C9}">
      <dgm:prSet/>
      <dgm:spPr/>
      <dgm:t>
        <a:bodyPr/>
        <a:lstStyle/>
        <a:p>
          <a:endParaRPr lang="fr-FR"/>
        </a:p>
      </dgm:t>
    </dgm:pt>
    <dgm:pt modelId="{2DF59DF9-ED98-4EFB-BE0B-D5FE4B9E7B85}" type="sibTrans" cxnId="{61A37443-82D2-4B9E-A55A-F1277ECCE6C9}">
      <dgm:prSet/>
      <dgm:spPr/>
      <dgm:t>
        <a:bodyPr/>
        <a:lstStyle/>
        <a:p>
          <a:endParaRPr lang="fr-FR"/>
        </a:p>
      </dgm:t>
    </dgm:pt>
    <dgm:pt modelId="{E4FA5162-5EAD-44DB-99AC-D0D12BF76EA3}">
      <dgm:prSet phldrT="[Texte]" custT="1"/>
      <dgm:spPr>
        <a:ln>
          <a:solidFill>
            <a:srgbClr val="821164"/>
          </a:solidFill>
        </a:ln>
      </dgm:spPr>
      <dgm:t>
        <a:bodyPr/>
        <a:lstStyle/>
        <a:p>
          <a:r>
            <a:rPr lang="fr-FR" sz="1400" kern="1200" dirty="0">
              <a:solidFill>
                <a:srgbClr val="0C5076"/>
              </a:solidFill>
              <a:latin typeface="+mn-lt"/>
              <a:ea typeface="+mn-ea"/>
              <a:cs typeface="+mn-cs"/>
            </a:rPr>
            <a:t>Une description détaillée du traitement mis en œuvre</a:t>
          </a:r>
        </a:p>
      </dgm:t>
    </dgm:pt>
    <dgm:pt modelId="{93CAF131-130D-4D7F-8E86-04DBD4952BE1}" type="parTrans" cxnId="{9A2116D7-DA3A-47E9-89DF-7E15D5CCEC62}">
      <dgm:prSet/>
      <dgm:spPr/>
      <dgm:t>
        <a:bodyPr/>
        <a:lstStyle/>
        <a:p>
          <a:endParaRPr lang="fr-FR"/>
        </a:p>
      </dgm:t>
    </dgm:pt>
    <dgm:pt modelId="{A6D3AA08-AA36-4C32-8EB1-DDE1CE6E0569}" type="sibTrans" cxnId="{9A2116D7-DA3A-47E9-89DF-7E15D5CCEC62}">
      <dgm:prSet/>
      <dgm:spPr/>
      <dgm:t>
        <a:bodyPr/>
        <a:lstStyle/>
        <a:p>
          <a:endParaRPr lang="fr-FR"/>
        </a:p>
      </dgm:t>
    </dgm:pt>
    <dgm:pt modelId="{0E5E26D5-343D-4890-B085-ACC0644DBDCA}">
      <dgm:prSet phldrT="[Texte]" custT="1"/>
      <dgm:spPr>
        <a:solidFill>
          <a:srgbClr val="821164"/>
        </a:solidFill>
        <a:ln>
          <a:noFill/>
        </a:ln>
      </dgm:spPr>
      <dgm:t>
        <a:bodyPr/>
        <a:lstStyle/>
        <a:p>
          <a:r>
            <a:rPr lang="fr-FR" sz="1800" dirty="0"/>
            <a:t>2</a:t>
          </a:r>
        </a:p>
      </dgm:t>
    </dgm:pt>
    <dgm:pt modelId="{396BBF89-0054-4724-87CE-C2ED3F484698}" type="parTrans" cxnId="{68A07C37-FBC0-4401-9B2D-F2BAC3D676AE}">
      <dgm:prSet/>
      <dgm:spPr/>
      <dgm:t>
        <a:bodyPr/>
        <a:lstStyle/>
        <a:p>
          <a:endParaRPr lang="fr-FR"/>
        </a:p>
      </dgm:t>
    </dgm:pt>
    <dgm:pt modelId="{B22F1E5B-E1DF-4232-8D6D-4EA14FD1E0DA}" type="sibTrans" cxnId="{68A07C37-FBC0-4401-9B2D-F2BAC3D676AE}">
      <dgm:prSet/>
      <dgm:spPr/>
      <dgm:t>
        <a:bodyPr/>
        <a:lstStyle/>
        <a:p>
          <a:endParaRPr lang="fr-FR"/>
        </a:p>
      </dgm:t>
    </dgm:pt>
    <dgm:pt modelId="{2E43297D-8860-454A-8CD2-7B9CEAD0D1FE}">
      <dgm:prSet phldrT="[Texte]" custT="1"/>
      <dgm:spPr>
        <a:ln>
          <a:solidFill>
            <a:srgbClr val="821164"/>
          </a:solidFill>
        </a:ln>
      </dgm:spPr>
      <dgm:t>
        <a:bodyPr/>
        <a:lstStyle/>
        <a:p>
          <a:r>
            <a:rPr lang="fr-FR" sz="1400" kern="1200" dirty="0">
              <a:solidFill>
                <a:srgbClr val="0C5076"/>
              </a:solidFill>
              <a:latin typeface="+mn-lt"/>
              <a:ea typeface="+mn-ea"/>
              <a:cs typeface="+mn-cs"/>
            </a:rPr>
            <a:t>Une évaluation de la nécessité et de la proportionnalité concernant les principes et droits fondamentaux</a:t>
          </a:r>
        </a:p>
      </dgm:t>
    </dgm:pt>
    <dgm:pt modelId="{27312E30-52E8-4A0D-B0E5-FB3D592FB95D}" type="parTrans" cxnId="{0D85BD21-7204-41BC-8DC1-AC9F71F6727E}">
      <dgm:prSet/>
      <dgm:spPr/>
      <dgm:t>
        <a:bodyPr/>
        <a:lstStyle/>
        <a:p>
          <a:endParaRPr lang="fr-FR"/>
        </a:p>
      </dgm:t>
    </dgm:pt>
    <dgm:pt modelId="{28FC632F-AD5E-493C-BE13-7775F4AFBD9C}" type="sibTrans" cxnId="{0D85BD21-7204-41BC-8DC1-AC9F71F6727E}">
      <dgm:prSet/>
      <dgm:spPr/>
      <dgm:t>
        <a:bodyPr/>
        <a:lstStyle/>
        <a:p>
          <a:endParaRPr lang="fr-FR"/>
        </a:p>
      </dgm:t>
    </dgm:pt>
    <dgm:pt modelId="{3620D9D3-3D0F-4431-80F9-7723A6BC0C64}">
      <dgm:prSet phldrT="[Texte]" custT="1"/>
      <dgm:spPr>
        <a:solidFill>
          <a:srgbClr val="821164"/>
        </a:solidFill>
        <a:ln>
          <a:noFill/>
        </a:ln>
      </dgm:spPr>
      <dgm:t>
        <a:bodyPr/>
        <a:lstStyle/>
        <a:p>
          <a:r>
            <a:rPr lang="fr-FR" sz="1800" dirty="0"/>
            <a:t>3</a:t>
          </a:r>
        </a:p>
      </dgm:t>
    </dgm:pt>
    <dgm:pt modelId="{C038CE37-7EE6-4C21-850F-5368C5CD6D3E}" type="parTrans" cxnId="{BC8F3E74-1E0F-4881-8797-CD32A54FFE9D}">
      <dgm:prSet/>
      <dgm:spPr/>
      <dgm:t>
        <a:bodyPr/>
        <a:lstStyle/>
        <a:p>
          <a:endParaRPr lang="fr-FR"/>
        </a:p>
      </dgm:t>
    </dgm:pt>
    <dgm:pt modelId="{8E44F385-FA56-4F1B-A625-58E213456CFB}" type="sibTrans" cxnId="{BC8F3E74-1E0F-4881-8797-CD32A54FFE9D}">
      <dgm:prSet/>
      <dgm:spPr/>
      <dgm:t>
        <a:bodyPr/>
        <a:lstStyle/>
        <a:p>
          <a:endParaRPr lang="fr-FR"/>
        </a:p>
      </dgm:t>
    </dgm:pt>
    <dgm:pt modelId="{2DA66F50-951B-41CC-B3B5-3F4CBFE99FB6}">
      <dgm:prSet phldrT="[Texte]" custT="1"/>
      <dgm:spPr>
        <a:ln>
          <a:solidFill>
            <a:srgbClr val="821164"/>
          </a:solidFill>
        </a:ln>
      </dgm:spPr>
      <dgm:t>
        <a:bodyPr/>
        <a:lstStyle/>
        <a:p>
          <a:r>
            <a:rPr lang="fr-FR" sz="1400" kern="1200" dirty="0">
              <a:solidFill>
                <a:srgbClr val="0C5076"/>
              </a:solidFill>
              <a:latin typeface="+mn-lt"/>
              <a:ea typeface="+mn-ea"/>
              <a:cs typeface="+mn-cs"/>
            </a:rPr>
            <a:t>Une étude des risques sur la sécurité des données (confidentialité, intégrité et disponibilité) et de leurs impacts potentiels sur la vie privée des personnes concernées</a:t>
          </a:r>
        </a:p>
      </dgm:t>
    </dgm:pt>
    <dgm:pt modelId="{9FEA1643-A2D5-4B19-8931-802D072A217B}" type="parTrans" cxnId="{D28690AA-8E95-4214-BD64-9C423049B742}">
      <dgm:prSet/>
      <dgm:spPr/>
      <dgm:t>
        <a:bodyPr/>
        <a:lstStyle/>
        <a:p>
          <a:endParaRPr lang="fr-FR"/>
        </a:p>
      </dgm:t>
    </dgm:pt>
    <dgm:pt modelId="{A5A65EA4-E7E3-46C1-91C5-2C87F39DC737}" type="sibTrans" cxnId="{D28690AA-8E95-4214-BD64-9C423049B742}">
      <dgm:prSet/>
      <dgm:spPr/>
      <dgm:t>
        <a:bodyPr/>
        <a:lstStyle/>
        <a:p>
          <a:endParaRPr lang="fr-FR"/>
        </a:p>
      </dgm:t>
    </dgm:pt>
    <dgm:pt modelId="{35EB65EF-9810-43FA-8B8C-2154D983C926}">
      <dgm:prSet custT="1"/>
      <dgm:spPr>
        <a:solidFill>
          <a:srgbClr val="821164"/>
        </a:solidFill>
        <a:ln>
          <a:noFill/>
        </a:ln>
      </dgm:spPr>
      <dgm:t>
        <a:bodyPr/>
        <a:lstStyle/>
        <a:p>
          <a:r>
            <a:rPr lang="fr-FR" sz="1800" dirty="0"/>
            <a:t>4</a:t>
          </a:r>
        </a:p>
      </dgm:t>
    </dgm:pt>
    <dgm:pt modelId="{76685877-3CE6-4979-996C-36E9ABC4F920}" type="parTrans" cxnId="{F0E0A589-E92B-4CF3-B7D3-5E2F11DD5D41}">
      <dgm:prSet/>
      <dgm:spPr/>
      <dgm:t>
        <a:bodyPr/>
        <a:lstStyle/>
        <a:p>
          <a:endParaRPr lang="fr-FR"/>
        </a:p>
      </dgm:t>
    </dgm:pt>
    <dgm:pt modelId="{687F1867-4F4B-422B-B7A6-337BCFCA951A}" type="sibTrans" cxnId="{F0E0A589-E92B-4CF3-B7D3-5E2F11DD5D41}">
      <dgm:prSet/>
      <dgm:spPr/>
      <dgm:t>
        <a:bodyPr/>
        <a:lstStyle/>
        <a:p>
          <a:endParaRPr lang="fr-FR"/>
        </a:p>
      </dgm:t>
    </dgm:pt>
    <dgm:pt modelId="{E90C5B6C-8DC8-4E81-8DBF-8D42968402E1}">
      <dgm:prSet custT="1"/>
      <dgm:spPr>
        <a:ln>
          <a:solidFill>
            <a:srgbClr val="821164"/>
          </a:solidFill>
        </a:ln>
      </dgm:spPr>
      <dgm:t>
        <a:bodyPr/>
        <a:lstStyle/>
        <a:p>
          <a:r>
            <a:rPr lang="fr-FR" sz="1400" kern="1200" dirty="0">
              <a:solidFill>
                <a:srgbClr val="0C5076"/>
              </a:solidFill>
              <a:latin typeface="+mn-lt"/>
              <a:ea typeface="+mn-ea"/>
              <a:cs typeface="+mn-cs"/>
            </a:rPr>
            <a:t>Une description des mesures envisagées pour faire face à ces risques</a:t>
          </a:r>
        </a:p>
      </dgm:t>
    </dgm:pt>
    <dgm:pt modelId="{D816818C-D7D6-4D88-BAEA-FC54FE17668D}" type="parTrans" cxnId="{DFD3BC16-7BC5-446C-8A93-6485AAE52188}">
      <dgm:prSet/>
      <dgm:spPr/>
      <dgm:t>
        <a:bodyPr/>
        <a:lstStyle/>
        <a:p>
          <a:endParaRPr lang="fr-FR"/>
        </a:p>
      </dgm:t>
    </dgm:pt>
    <dgm:pt modelId="{71DCDFF4-F1ED-4459-A628-E64D02F181CA}" type="sibTrans" cxnId="{DFD3BC16-7BC5-446C-8A93-6485AAE52188}">
      <dgm:prSet/>
      <dgm:spPr/>
      <dgm:t>
        <a:bodyPr/>
        <a:lstStyle/>
        <a:p>
          <a:endParaRPr lang="fr-FR"/>
        </a:p>
      </dgm:t>
    </dgm:pt>
    <dgm:pt modelId="{C8B00FA6-341B-41B0-9887-66CF18940E81}" type="pres">
      <dgm:prSet presAssocID="{3A54B7C7-30AA-4A31-A8E2-45EE1076695B}" presName="linearFlow" presStyleCnt="0">
        <dgm:presLayoutVars>
          <dgm:dir/>
          <dgm:animLvl val="lvl"/>
          <dgm:resizeHandles val="exact"/>
        </dgm:presLayoutVars>
      </dgm:prSet>
      <dgm:spPr/>
    </dgm:pt>
    <dgm:pt modelId="{04628415-DEA4-4236-92CB-BF78619535C7}" type="pres">
      <dgm:prSet presAssocID="{A9DE19BC-3F07-45D2-B0F1-F91CB9D9D47B}" presName="composite" presStyleCnt="0"/>
      <dgm:spPr/>
    </dgm:pt>
    <dgm:pt modelId="{00B8C01C-4641-4951-B9D7-ACEF8F153559}" type="pres">
      <dgm:prSet presAssocID="{A9DE19BC-3F07-45D2-B0F1-F91CB9D9D47B}" presName="parentText" presStyleLbl="alignNode1" presStyleIdx="0" presStyleCnt="4" custLinFactNeighborY="-194">
        <dgm:presLayoutVars>
          <dgm:chMax val="1"/>
          <dgm:bulletEnabled val="1"/>
        </dgm:presLayoutVars>
      </dgm:prSet>
      <dgm:spPr/>
    </dgm:pt>
    <dgm:pt modelId="{399B36FD-3CFC-4546-A6CB-AD686D284C92}" type="pres">
      <dgm:prSet presAssocID="{A9DE19BC-3F07-45D2-B0F1-F91CB9D9D47B}" presName="descendantText" presStyleLbl="alignAcc1" presStyleIdx="0" presStyleCnt="4" custScaleY="98756" custLinFactNeighborX="350" custLinFactNeighborY="-3890">
        <dgm:presLayoutVars>
          <dgm:bulletEnabled val="1"/>
        </dgm:presLayoutVars>
      </dgm:prSet>
      <dgm:spPr/>
    </dgm:pt>
    <dgm:pt modelId="{B861DED1-58C6-474B-9693-946BBB1F0AA6}" type="pres">
      <dgm:prSet presAssocID="{2DF59DF9-ED98-4EFB-BE0B-D5FE4B9E7B85}" presName="sp" presStyleCnt="0"/>
      <dgm:spPr/>
    </dgm:pt>
    <dgm:pt modelId="{833300D3-FF0C-4F83-A8A2-C0E49730D584}" type="pres">
      <dgm:prSet presAssocID="{0E5E26D5-343D-4890-B085-ACC0644DBDCA}" presName="composite" presStyleCnt="0"/>
      <dgm:spPr/>
    </dgm:pt>
    <dgm:pt modelId="{89C49FA4-584F-464F-ABF8-9FBB30D5A365}" type="pres">
      <dgm:prSet presAssocID="{0E5E26D5-343D-4890-B085-ACC0644DBDCA}" presName="parentText" presStyleLbl="alignNode1" presStyleIdx="1" presStyleCnt="4">
        <dgm:presLayoutVars>
          <dgm:chMax val="1"/>
          <dgm:bulletEnabled val="1"/>
        </dgm:presLayoutVars>
      </dgm:prSet>
      <dgm:spPr/>
    </dgm:pt>
    <dgm:pt modelId="{A735A265-DB58-4C1C-B88F-BDF143FF9920}" type="pres">
      <dgm:prSet presAssocID="{0E5E26D5-343D-4890-B085-ACC0644DBDCA}" presName="descendantText" presStyleLbl="alignAcc1" presStyleIdx="1" presStyleCnt="4">
        <dgm:presLayoutVars>
          <dgm:bulletEnabled val="1"/>
        </dgm:presLayoutVars>
      </dgm:prSet>
      <dgm:spPr/>
    </dgm:pt>
    <dgm:pt modelId="{31B43AE8-C6D7-439E-8A5F-5CC28696F3F8}" type="pres">
      <dgm:prSet presAssocID="{B22F1E5B-E1DF-4232-8D6D-4EA14FD1E0DA}" presName="sp" presStyleCnt="0"/>
      <dgm:spPr/>
    </dgm:pt>
    <dgm:pt modelId="{CE792620-FADF-4A3B-8141-897C3A1095E4}" type="pres">
      <dgm:prSet presAssocID="{3620D9D3-3D0F-4431-80F9-7723A6BC0C64}" presName="composite" presStyleCnt="0"/>
      <dgm:spPr/>
    </dgm:pt>
    <dgm:pt modelId="{AA78E490-664B-497A-92B3-7FED7650AB23}" type="pres">
      <dgm:prSet presAssocID="{3620D9D3-3D0F-4431-80F9-7723A6BC0C64}" presName="parentText" presStyleLbl="alignNode1" presStyleIdx="2" presStyleCnt="4">
        <dgm:presLayoutVars>
          <dgm:chMax val="1"/>
          <dgm:bulletEnabled val="1"/>
        </dgm:presLayoutVars>
      </dgm:prSet>
      <dgm:spPr/>
    </dgm:pt>
    <dgm:pt modelId="{F03FA226-8E6F-437B-97A2-757DF5D4B9E5}" type="pres">
      <dgm:prSet presAssocID="{3620D9D3-3D0F-4431-80F9-7723A6BC0C64}" presName="descendantText" presStyleLbl="alignAcc1" presStyleIdx="2" presStyleCnt="4">
        <dgm:presLayoutVars>
          <dgm:bulletEnabled val="1"/>
        </dgm:presLayoutVars>
      </dgm:prSet>
      <dgm:spPr/>
    </dgm:pt>
    <dgm:pt modelId="{39E857ED-9AE1-43C6-8DBF-74457D472D96}" type="pres">
      <dgm:prSet presAssocID="{8E44F385-FA56-4F1B-A625-58E213456CFB}" presName="sp" presStyleCnt="0"/>
      <dgm:spPr/>
    </dgm:pt>
    <dgm:pt modelId="{4F6EA2AD-79E0-460C-930C-B90FA36548FA}" type="pres">
      <dgm:prSet presAssocID="{35EB65EF-9810-43FA-8B8C-2154D983C926}" presName="composite" presStyleCnt="0"/>
      <dgm:spPr/>
    </dgm:pt>
    <dgm:pt modelId="{0C695BF3-6034-4A02-87A6-F2E6BE3AF0AE}" type="pres">
      <dgm:prSet presAssocID="{35EB65EF-9810-43FA-8B8C-2154D983C926}" presName="parentText" presStyleLbl="alignNode1" presStyleIdx="3" presStyleCnt="4">
        <dgm:presLayoutVars>
          <dgm:chMax val="1"/>
          <dgm:bulletEnabled val="1"/>
        </dgm:presLayoutVars>
      </dgm:prSet>
      <dgm:spPr/>
    </dgm:pt>
    <dgm:pt modelId="{2A6567E7-D938-438E-8332-6F4039640368}" type="pres">
      <dgm:prSet presAssocID="{35EB65EF-9810-43FA-8B8C-2154D983C926}" presName="descendantText" presStyleLbl="alignAcc1" presStyleIdx="3" presStyleCnt="4" custLinFactNeighborY="1455">
        <dgm:presLayoutVars>
          <dgm:bulletEnabled val="1"/>
        </dgm:presLayoutVars>
      </dgm:prSet>
      <dgm:spPr/>
    </dgm:pt>
  </dgm:ptLst>
  <dgm:cxnLst>
    <dgm:cxn modelId="{DFD3BC16-7BC5-446C-8A93-6485AAE52188}" srcId="{35EB65EF-9810-43FA-8B8C-2154D983C926}" destId="{E90C5B6C-8DC8-4E81-8DBF-8D42968402E1}" srcOrd="0" destOrd="0" parTransId="{D816818C-D7D6-4D88-BAEA-FC54FE17668D}" sibTransId="{71DCDFF4-F1ED-4459-A628-E64D02F181CA}"/>
    <dgm:cxn modelId="{0D85BD21-7204-41BC-8DC1-AC9F71F6727E}" srcId="{0E5E26D5-343D-4890-B085-ACC0644DBDCA}" destId="{2E43297D-8860-454A-8CD2-7B9CEAD0D1FE}" srcOrd="0" destOrd="0" parTransId="{27312E30-52E8-4A0D-B0E5-FB3D592FB95D}" sibTransId="{28FC632F-AD5E-493C-BE13-7775F4AFBD9C}"/>
    <dgm:cxn modelId="{A64FC521-8594-4D0B-9793-2BF882BDF382}" type="presOf" srcId="{3A54B7C7-30AA-4A31-A8E2-45EE1076695B}" destId="{C8B00FA6-341B-41B0-9887-66CF18940E81}" srcOrd="0" destOrd="0" presId="urn:microsoft.com/office/officeart/2005/8/layout/chevron2"/>
    <dgm:cxn modelId="{68A07C37-FBC0-4401-9B2D-F2BAC3D676AE}" srcId="{3A54B7C7-30AA-4A31-A8E2-45EE1076695B}" destId="{0E5E26D5-343D-4890-B085-ACC0644DBDCA}" srcOrd="1" destOrd="0" parTransId="{396BBF89-0054-4724-87CE-C2ED3F484698}" sibTransId="{B22F1E5B-E1DF-4232-8D6D-4EA14FD1E0DA}"/>
    <dgm:cxn modelId="{61A37443-82D2-4B9E-A55A-F1277ECCE6C9}" srcId="{3A54B7C7-30AA-4A31-A8E2-45EE1076695B}" destId="{A9DE19BC-3F07-45D2-B0F1-F91CB9D9D47B}" srcOrd="0" destOrd="0" parTransId="{39E92601-FDFD-465F-951B-17A014653F24}" sibTransId="{2DF59DF9-ED98-4EFB-BE0B-D5FE4B9E7B85}"/>
    <dgm:cxn modelId="{837B0868-4E86-4E29-997F-0B6DAF87935D}" type="presOf" srcId="{E90C5B6C-8DC8-4E81-8DBF-8D42968402E1}" destId="{2A6567E7-D938-438E-8332-6F4039640368}" srcOrd="0" destOrd="0" presId="urn:microsoft.com/office/officeart/2005/8/layout/chevron2"/>
    <dgm:cxn modelId="{35337A52-AC32-46EA-B526-797027763889}" type="presOf" srcId="{2E43297D-8860-454A-8CD2-7B9CEAD0D1FE}" destId="{A735A265-DB58-4C1C-B88F-BDF143FF9920}" srcOrd="0" destOrd="0" presId="urn:microsoft.com/office/officeart/2005/8/layout/chevron2"/>
    <dgm:cxn modelId="{E2A1AF53-A1C7-4561-9DBC-431EAE21CB0D}" type="presOf" srcId="{3620D9D3-3D0F-4431-80F9-7723A6BC0C64}" destId="{AA78E490-664B-497A-92B3-7FED7650AB23}" srcOrd="0" destOrd="0" presId="urn:microsoft.com/office/officeart/2005/8/layout/chevron2"/>
    <dgm:cxn modelId="{BC8F3E74-1E0F-4881-8797-CD32A54FFE9D}" srcId="{3A54B7C7-30AA-4A31-A8E2-45EE1076695B}" destId="{3620D9D3-3D0F-4431-80F9-7723A6BC0C64}" srcOrd="2" destOrd="0" parTransId="{C038CE37-7EE6-4C21-850F-5368C5CD6D3E}" sibTransId="{8E44F385-FA56-4F1B-A625-58E213456CFB}"/>
    <dgm:cxn modelId="{22FCEF57-3294-4218-B624-6451D6F00F79}" type="presOf" srcId="{2DA66F50-951B-41CC-B3B5-3F4CBFE99FB6}" destId="{F03FA226-8E6F-437B-97A2-757DF5D4B9E5}" srcOrd="0" destOrd="0" presId="urn:microsoft.com/office/officeart/2005/8/layout/chevron2"/>
    <dgm:cxn modelId="{C93B087F-C99D-43CD-9BE0-89338CA8C7F5}" type="presOf" srcId="{E4FA5162-5EAD-44DB-99AC-D0D12BF76EA3}" destId="{399B36FD-3CFC-4546-A6CB-AD686D284C92}" srcOrd="0" destOrd="0" presId="urn:microsoft.com/office/officeart/2005/8/layout/chevron2"/>
    <dgm:cxn modelId="{F0E0A589-E92B-4CF3-B7D3-5E2F11DD5D41}" srcId="{3A54B7C7-30AA-4A31-A8E2-45EE1076695B}" destId="{35EB65EF-9810-43FA-8B8C-2154D983C926}" srcOrd="3" destOrd="0" parTransId="{76685877-3CE6-4979-996C-36E9ABC4F920}" sibTransId="{687F1867-4F4B-422B-B7A6-337BCFCA951A}"/>
    <dgm:cxn modelId="{5EA5FD90-B606-4EBE-905C-499E364A44EA}" type="presOf" srcId="{0E5E26D5-343D-4890-B085-ACC0644DBDCA}" destId="{89C49FA4-584F-464F-ABF8-9FBB30D5A365}" srcOrd="0" destOrd="0" presId="urn:microsoft.com/office/officeart/2005/8/layout/chevron2"/>
    <dgm:cxn modelId="{D28690AA-8E95-4214-BD64-9C423049B742}" srcId="{3620D9D3-3D0F-4431-80F9-7723A6BC0C64}" destId="{2DA66F50-951B-41CC-B3B5-3F4CBFE99FB6}" srcOrd="0" destOrd="0" parTransId="{9FEA1643-A2D5-4B19-8931-802D072A217B}" sibTransId="{A5A65EA4-E7E3-46C1-91C5-2C87F39DC737}"/>
    <dgm:cxn modelId="{9A2116D7-DA3A-47E9-89DF-7E15D5CCEC62}" srcId="{A9DE19BC-3F07-45D2-B0F1-F91CB9D9D47B}" destId="{E4FA5162-5EAD-44DB-99AC-D0D12BF76EA3}" srcOrd="0" destOrd="0" parTransId="{93CAF131-130D-4D7F-8E86-04DBD4952BE1}" sibTransId="{A6D3AA08-AA36-4C32-8EB1-DDE1CE6E0569}"/>
    <dgm:cxn modelId="{B61D9EDA-925E-440F-8A26-399B7626B441}" type="presOf" srcId="{35EB65EF-9810-43FA-8B8C-2154D983C926}" destId="{0C695BF3-6034-4A02-87A6-F2E6BE3AF0AE}" srcOrd="0" destOrd="0" presId="urn:microsoft.com/office/officeart/2005/8/layout/chevron2"/>
    <dgm:cxn modelId="{A0F463FD-5094-46C7-BE50-2AD2D972E6BA}" type="presOf" srcId="{A9DE19BC-3F07-45D2-B0F1-F91CB9D9D47B}" destId="{00B8C01C-4641-4951-B9D7-ACEF8F153559}" srcOrd="0" destOrd="0" presId="urn:microsoft.com/office/officeart/2005/8/layout/chevron2"/>
    <dgm:cxn modelId="{0E89B05D-595E-4D6E-9455-496943CD081B}" type="presParOf" srcId="{C8B00FA6-341B-41B0-9887-66CF18940E81}" destId="{04628415-DEA4-4236-92CB-BF78619535C7}" srcOrd="0" destOrd="0" presId="urn:microsoft.com/office/officeart/2005/8/layout/chevron2"/>
    <dgm:cxn modelId="{7A8907C7-615C-4382-BCA8-D1A0F739FD8C}" type="presParOf" srcId="{04628415-DEA4-4236-92CB-BF78619535C7}" destId="{00B8C01C-4641-4951-B9D7-ACEF8F153559}" srcOrd="0" destOrd="0" presId="urn:microsoft.com/office/officeart/2005/8/layout/chevron2"/>
    <dgm:cxn modelId="{12DB34D1-C381-4FCD-A7F0-971E875BD7F7}" type="presParOf" srcId="{04628415-DEA4-4236-92CB-BF78619535C7}" destId="{399B36FD-3CFC-4546-A6CB-AD686D284C92}" srcOrd="1" destOrd="0" presId="urn:microsoft.com/office/officeart/2005/8/layout/chevron2"/>
    <dgm:cxn modelId="{A32D1738-B256-4032-B5C7-4324E756D92B}" type="presParOf" srcId="{C8B00FA6-341B-41B0-9887-66CF18940E81}" destId="{B861DED1-58C6-474B-9693-946BBB1F0AA6}" srcOrd="1" destOrd="0" presId="urn:microsoft.com/office/officeart/2005/8/layout/chevron2"/>
    <dgm:cxn modelId="{41039848-8E31-4CF1-8799-4E6EAC9697A6}" type="presParOf" srcId="{C8B00FA6-341B-41B0-9887-66CF18940E81}" destId="{833300D3-FF0C-4F83-A8A2-C0E49730D584}" srcOrd="2" destOrd="0" presId="urn:microsoft.com/office/officeart/2005/8/layout/chevron2"/>
    <dgm:cxn modelId="{5CEF2C85-3228-4789-9E46-78135677BDB3}" type="presParOf" srcId="{833300D3-FF0C-4F83-A8A2-C0E49730D584}" destId="{89C49FA4-584F-464F-ABF8-9FBB30D5A365}" srcOrd="0" destOrd="0" presId="urn:microsoft.com/office/officeart/2005/8/layout/chevron2"/>
    <dgm:cxn modelId="{28A10E5C-C422-47B7-8669-99795E3C5512}" type="presParOf" srcId="{833300D3-FF0C-4F83-A8A2-C0E49730D584}" destId="{A735A265-DB58-4C1C-B88F-BDF143FF9920}" srcOrd="1" destOrd="0" presId="urn:microsoft.com/office/officeart/2005/8/layout/chevron2"/>
    <dgm:cxn modelId="{4B50AE63-B091-41A8-8819-993CF481C630}" type="presParOf" srcId="{C8B00FA6-341B-41B0-9887-66CF18940E81}" destId="{31B43AE8-C6D7-439E-8A5F-5CC28696F3F8}" srcOrd="3" destOrd="0" presId="urn:microsoft.com/office/officeart/2005/8/layout/chevron2"/>
    <dgm:cxn modelId="{E9E80BA1-3224-499C-825E-A465C841DA04}" type="presParOf" srcId="{C8B00FA6-341B-41B0-9887-66CF18940E81}" destId="{CE792620-FADF-4A3B-8141-897C3A1095E4}" srcOrd="4" destOrd="0" presId="urn:microsoft.com/office/officeart/2005/8/layout/chevron2"/>
    <dgm:cxn modelId="{ED3E7DF3-CDA2-4A4B-87BF-BCFDB4B25856}" type="presParOf" srcId="{CE792620-FADF-4A3B-8141-897C3A1095E4}" destId="{AA78E490-664B-497A-92B3-7FED7650AB23}" srcOrd="0" destOrd="0" presId="urn:microsoft.com/office/officeart/2005/8/layout/chevron2"/>
    <dgm:cxn modelId="{9374050B-2220-4A62-8E96-8AFB05A5FABD}" type="presParOf" srcId="{CE792620-FADF-4A3B-8141-897C3A1095E4}" destId="{F03FA226-8E6F-437B-97A2-757DF5D4B9E5}" srcOrd="1" destOrd="0" presId="urn:microsoft.com/office/officeart/2005/8/layout/chevron2"/>
    <dgm:cxn modelId="{A05ED73F-2EA0-4B70-A564-C1BDA58D655A}" type="presParOf" srcId="{C8B00FA6-341B-41B0-9887-66CF18940E81}" destId="{39E857ED-9AE1-43C6-8DBF-74457D472D96}" srcOrd="5" destOrd="0" presId="urn:microsoft.com/office/officeart/2005/8/layout/chevron2"/>
    <dgm:cxn modelId="{6BB717FB-786D-44E7-B5CA-FDC642CD2650}" type="presParOf" srcId="{C8B00FA6-341B-41B0-9887-66CF18940E81}" destId="{4F6EA2AD-79E0-460C-930C-B90FA36548FA}" srcOrd="6" destOrd="0" presId="urn:microsoft.com/office/officeart/2005/8/layout/chevron2"/>
    <dgm:cxn modelId="{57217139-F3F5-470F-B9B7-05F7C1D55201}" type="presParOf" srcId="{4F6EA2AD-79E0-460C-930C-B90FA36548FA}" destId="{0C695BF3-6034-4A02-87A6-F2E6BE3AF0AE}" srcOrd="0" destOrd="0" presId="urn:microsoft.com/office/officeart/2005/8/layout/chevron2"/>
    <dgm:cxn modelId="{BC3BE46B-4B36-4C50-AD0F-0A86CC71324D}" type="presParOf" srcId="{4F6EA2AD-79E0-460C-930C-B90FA36548FA}" destId="{2A6567E7-D938-438E-8332-6F403964036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B8C01C-4641-4951-B9D7-ACEF8F153559}">
      <dsp:nvSpPr>
        <dsp:cNvPr id="0" name=""/>
        <dsp:cNvSpPr/>
      </dsp:nvSpPr>
      <dsp:spPr>
        <a:xfrm rot="5400000">
          <a:off x="-127212" y="127745"/>
          <a:ext cx="848084" cy="593659"/>
        </a:xfrm>
        <a:prstGeom prst="chevron">
          <a:avLst/>
        </a:prstGeom>
        <a:solidFill>
          <a:srgbClr val="821164"/>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1</a:t>
          </a:r>
        </a:p>
      </dsp:txBody>
      <dsp:txXfrm rot="-5400000">
        <a:off x="1" y="297363"/>
        <a:ext cx="593659" cy="254425"/>
      </dsp:txXfrm>
    </dsp:sp>
    <dsp:sp modelId="{399B36FD-3CFC-4546-A6CB-AD686D284C92}">
      <dsp:nvSpPr>
        <dsp:cNvPr id="0" name=""/>
        <dsp:cNvSpPr/>
      </dsp:nvSpPr>
      <dsp:spPr>
        <a:xfrm rot="5400000">
          <a:off x="4209887" y="-3616228"/>
          <a:ext cx="544683" cy="7777140"/>
        </a:xfrm>
        <a:prstGeom prst="round2SameRect">
          <a:avLst/>
        </a:prstGeom>
        <a:solidFill>
          <a:schemeClr val="lt1">
            <a:alpha val="90000"/>
            <a:hueOff val="0"/>
            <a:satOff val="0"/>
            <a:lumOff val="0"/>
            <a:alphaOff val="0"/>
          </a:schemeClr>
        </a:solidFill>
        <a:ln w="25400" cap="flat" cmpd="sng" algn="ctr">
          <a:solidFill>
            <a:srgbClr val="821164"/>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solidFill>
                <a:srgbClr val="0C5076"/>
              </a:solidFill>
              <a:latin typeface="+mn-lt"/>
              <a:ea typeface="+mn-ea"/>
              <a:cs typeface="+mn-cs"/>
            </a:rPr>
            <a:t>Une description détaillée du traitement mis en œuvre</a:t>
          </a:r>
        </a:p>
      </dsp:txBody>
      <dsp:txXfrm rot="-5400000">
        <a:off x="593659" y="26589"/>
        <a:ext cx="7750551" cy="491505"/>
      </dsp:txXfrm>
    </dsp:sp>
    <dsp:sp modelId="{89C49FA4-584F-464F-ABF8-9FBB30D5A365}">
      <dsp:nvSpPr>
        <dsp:cNvPr id="0" name=""/>
        <dsp:cNvSpPr/>
      </dsp:nvSpPr>
      <dsp:spPr>
        <a:xfrm rot="5400000">
          <a:off x="-127212" y="822520"/>
          <a:ext cx="848084" cy="593659"/>
        </a:xfrm>
        <a:prstGeom prst="chevron">
          <a:avLst/>
        </a:prstGeom>
        <a:solidFill>
          <a:srgbClr val="821164"/>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2</a:t>
          </a:r>
        </a:p>
      </dsp:txBody>
      <dsp:txXfrm rot="-5400000">
        <a:off x="1" y="992138"/>
        <a:ext cx="593659" cy="254425"/>
      </dsp:txXfrm>
    </dsp:sp>
    <dsp:sp modelId="{A735A265-DB58-4C1C-B88F-BDF143FF9920}">
      <dsp:nvSpPr>
        <dsp:cNvPr id="0" name=""/>
        <dsp:cNvSpPr/>
      </dsp:nvSpPr>
      <dsp:spPr>
        <a:xfrm rot="5400000">
          <a:off x="4206602" y="-2917634"/>
          <a:ext cx="551255" cy="7777140"/>
        </a:xfrm>
        <a:prstGeom prst="round2SameRect">
          <a:avLst/>
        </a:prstGeom>
        <a:solidFill>
          <a:schemeClr val="lt1">
            <a:alpha val="90000"/>
            <a:hueOff val="0"/>
            <a:satOff val="0"/>
            <a:lumOff val="0"/>
            <a:alphaOff val="0"/>
          </a:schemeClr>
        </a:solidFill>
        <a:ln w="25400" cap="flat" cmpd="sng" algn="ctr">
          <a:solidFill>
            <a:srgbClr val="821164"/>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solidFill>
                <a:srgbClr val="0C5076"/>
              </a:solidFill>
              <a:latin typeface="+mn-lt"/>
              <a:ea typeface="+mn-ea"/>
              <a:cs typeface="+mn-cs"/>
            </a:rPr>
            <a:t>Une évaluation de la nécessité et de la proportionnalité concernant les principes et droits fondamentaux</a:t>
          </a:r>
        </a:p>
      </dsp:txBody>
      <dsp:txXfrm rot="-5400000">
        <a:off x="593660" y="722218"/>
        <a:ext cx="7750230" cy="497435"/>
      </dsp:txXfrm>
    </dsp:sp>
    <dsp:sp modelId="{AA78E490-664B-497A-92B3-7FED7650AB23}">
      <dsp:nvSpPr>
        <dsp:cNvPr id="0" name=""/>
        <dsp:cNvSpPr/>
      </dsp:nvSpPr>
      <dsp:spPr>
        <a:xfrm rot="5400000">
          <a:off x="-127212" y="1515650"/>
          <a:ext cx="848084" cy="593659"/>
        </a:xfrm>
        <a:prstGeom prst="chevron">
          <a:avLst/>
        </a:prstGeom>
        <a:solidFill>
          <a:srgbClr val="821164"/>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3</a:t>
          </a:r>
        </a:p>
      </dsp:txBody>
      <dsp:txXfrm rot="-5400000">
        <a:off x="1" y="1685268"/>
        <a:ext cx="593659" cy="254425"/>
      </dsp:txXfrm>
    </dsp:sp>
    <dsp:sp modelId="{F03FA226-8E6F-437B-97A2-757DF5D4B9E5}">
      <dsp:nvSpPr>
        <dsp:cNvPr id="0" name=""/>
        <dsp:cNvSpPr/>
      </dsp:nvSpPr>
      <dsp:spPr>
        <a:xfrm rot="5400000">
          <a:off x="4206602" y="-2224505"/>
          <a:ext cx="551255" cy="7777140"/>
        </a:xfrm>
        <a:prstGeom prst="round2SameRect">
          <a:avLst/>
        </a:prstGeom>
        <a:solidFill>
          <a:schemeClr val="lt1">
            <a:alpha val="90000"/>
            <a:hueOff val="0"/>
            <a:satOff val="0"/>
            <a:lumOff val="0"/>
            <a:alphaOff val="0"/>
          </a:schemeClr>
        </a:solidFill>
        <a:ln w="25400" cap="flat" cmpd="sng" algn="ctr">
          <a:solidFill>
            <a:srgbClr val="821164"/>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solidFill>
                <a:srgbClr val="0C5076"/>
              </a:solidFill>
              <a:latin typeface="+mn-lt"/>
              <a:ea typeface="+mn-ea"/>
              <a:cs typeface="+mn-cs"/>
            </a:rPr>
            <a:t>Une étude des risques sur la sécurité des données (confidentialité, intégrité et disponibilité) et de leurs impacts potentiels sur la vie privée des personnes concernées</a:t>
          </a:r>
        </a:p>
      </dsp:txBody>
      <dsp:txXfrm rot="-5400000">
        <a:off x="593660" y="1415347"/>
        <a:ext cx="7750230" cy="497435"/>
      </dsp:txXfrm>
    </dsp:sp>
    <dsp:sp modelId="{0C695BF3-6034-4A02-87A6-F2E6BE3AF0AE}">
      <dsp:nvSpPr>
        <dsp:cNvPr id="0" name=""/>
        <dsp:cNvSpPr/>
      </dsp:nvSpPr>
      <dsp:spPr>
        <a:xfrm rot="5400000">
          <a:off x="-127212" y="2208779"/>
          <a:ext cx="848084" cy="593659"/>
        </a:xfrm>
        <a:prstGeom prst="chevron">
          <a:avLst/>
        </a:prstGeom>
        <a:solidFill>
          <a:srgbClr val="821164"/>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fr-FR" sz="1800" kern="1200" dirty="0"/>
            <a:t>4</a:t>
          </a:r>
        </a:p>
      </dsp:txBody>
      <dsp:txXfrm rot="-5400000">
        <a:off x="1" y="2378397"/>
        <a:ext cx="593659" cy="254425"/>
      </dsp:txXfrm>
    </dsp:sp>
    <dsp:sp modelId="{2A6567E7-D938-438E-8332-6F4039640368}">
      <dsp:nvSpPr>
        <dsp:cNvPr id="0" name=""/>
        <dsp:cNvSpPr/>
      </dsp:nvSpPr>
      <dsp:spPr>
        <a:xfrm rot="5400000">
          <a:off x="4206602" y="-1523355"/>
          <a:ext cx="551255" cy="7777140"/>
        </a:xfrm>
        <a:prstGeom prst="round2SameRect">
          <a:avLst/>
        </a:prstGeom>
        <a:solidFill>
          <a:schemeClr val="lt1">
            <a:alpha val="90000"/>
            <a:hueOff val="0"/>
            <a:satOff val="0"/>
            <a:lumOff val="0"/>
            <a:alphaOff val="0"/>
          </a:schemeClr>
        </a:solidFill>
        <a:ln w="25400" cap="flat" cmpd="sng" algn="ctr">
          <a:solidFill>
            <a:srgbClr val="821164"/>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fr-FR" sz="1400" kern="1200" dirty="0">
              <a:solidFill>
                <a:srgbClr val="0C5076"/>
              </a:solidFill>
              <a:latin typeface="+mn-lt"/>
              <a:ea typeface="+mn-ea"/>
              <a:cs typeface="+mn-cs"/>
            </a:rPr>
            <a:t>Une description des mesures envisagées pour faire face à ces risques</a:t>
          </a:r>
        </a:p>
      </dsp:txBody>
      <dsp:txXfrm rot="-5400000">
        <a:off x="593660" y="2116497"/>
        <a:ext cx="7750230" cy="49743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D897012-7FF6-704A-9088-93ACEFB2208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9BBEEC68-1116-A24A-AD79-7B70DE510B6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F0C479D-4687-E740-9789-857CF0267E23}" type="datetimeFigureOut">
              <a:rPr lang="fr-FR" smtClean="0"/>
              <a:t>03/03/2026</a:t>
            </a:fld>
            <a:endParaRPr lang="fr-FR"/>
          </a:p>
        </p:txBody>
      </p:sp>
      <p:sp>
        <p:nvSpPr>
          <p:cNvPr id="4" name="Espace réservé du pied de page 3">
            <a:extLst>
              <a:ext uri="{FF2B5EF4-FFF2-40B4-BE49-F238E27FC236}">
                <a16:creationId xmlns:a16="http://schemas.microsoft.com/office/drawing/2014/main" id="{AA513078-4837-CD44-8134-B2F5EC6201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3167E4C-36F1-A146-B373-CD678EBB6C6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C0D87D-3887-3549-A415-10DFF9EDA4CC}" type="slidenum">
              <a:rPr lang="fr-FR" smtClean="0"/>
              <a:t>‹N°›</a:t>
            </a:fld>
            <a:endParaRPr lang="fr-FR"/>
          </a:p>
        </p:txBody>
      </p:sp>
    </p:spTree>
    <p:extLst>
      <p:ext uri="{BB962C8B-B14F-4D97-AF65-F5344CB8AC3E}">
        <p14:creationId xmlns:p14="http://schemas.microsoft.com/office/powerpoint/2010/main" val="14091365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03/03/2026</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a:prstGeom prst="rect">
            <a:avLst/>
          </a:prstGeom>
        </p:spPr>
        <p:txBody>
          <a:bodyPr anchor="b" anchorCtr="0"/>
          <a:lstStyle>
            <a:lvl1pPr>
              <a:defRPr sz="1150"/>
            </a:lvl1pPr>
          </a:lstStyle>
          <a:p>
            <a:r>
              <a:rPr lang="fr-FR" dirty="0"/>
              <a:t>Intitulé de la direction/service interministérielle</a:t>
            </a:r>
          </a:p>
        </p:txBody>
      </p:sp>
      <p:sp>
        <p:nvSpPr>
          <p:cNvPr id="6" name="Espace réservé du numéro de diapositive 5"/>
          <p:cNvSpPr>
            <a:spLocks noGrp="1"/>
          </p:cNvSpPr>
          <p:nvPr>
            <p:ph type="sldNum" sz="quarter" idx="12"/>
          </p:nvPr>
        </p:nvSpPr>
        <p:spPr bwMode="gray">
          <a:xfrm>
            <a:off x="0" y="4963500"/>
            <a:ext cx="180000" cy="180000"/>
          </a:xfrm>
          <a:prstGeom prst="rect">
            <a:avLst/>
          </a:prstGeo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9571B293-EB6B-9149-9E08-668EB7F040F0}"/>
              </a:ext>
            </a:extLst>
          </p:cNvPr>
          <p:cNvPicPr>
            <a:picLocks noChangeAspect="1"/>
          </p:cNvPicPr>
          <p:nvPr userDrawn="1"/>
        </p:nvPicPr>
        <p:blipFill>
          <a:blip r:embed="rId2"/>
          <a:stretch>
            <a:fillRect/>
          </a:stretch>
        </p:blipFill>
        <p:spPr>
          <a:xfrm>
            <a:off x="-16829" y="0"/>
            <a:ext cx="9160828" cy="5152965"/>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pic>
        <p:nvPicPr>
          <p:cNvPr id="14" name="Image 13">
            <a:extLst>
              <a:ext uri="{FF2B5EF4-FFF2-40B4-BE49-F238E27FC236}">
                <a16:creationId xmlns:a16="http://schemas.microsoft.com/office/drawing/2014/main" id="{0B3ED864-6123-8B40-8783-2DF8831D71C8}"/>
              </a:ext>
            </a:extLst>
          </p:cNvPr>
          <p:cNvPicPr>
            <a:picLocks noChangeAspect="1"/>
          </p:cNvPicPr>
          <p:nvPr userDrawn="1"/>
        </p:nvPicPr>
        <p:blipFill>
          <a:blip r:embed="rId2"/>
          <a:stretch>
            <a:fillRect/>
          </a:stretch>
        </p:blipFill>
        <p:spPr>
          <a:xfrm>
            <a:off x="-16828" y="5358"/>
            <a:ext cx="9160828" cy="5152965"/>
          </a:xfrm>
          <a:prstGeom prst="rect">
            <a:avLst/>
          </a:prstGeom>
        </p:spPr>
      </p:pic>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a:xfrm>
            <a:off x="6426336" y="4783500"/>
            <a:ext cx="1170000" cy="360000"/>
          </a:xfrm>
          <a:prstGeom prst="rect">
            <a:avLst/>
          </a:prstGeom>
        </p:spPr>
        <p:txBody>
          <a:bodyPr/>
          <a:lstStyle>
            <a:lvl1pPr>
              <a:defRPr/>
            </a:lvl1pPr>
          </a:lstStyle>
          <a:p>
            <a:pPr algn="r"/>
            <a:r>
              <a:rPr lang="fr-FR" cap="all" dirty="0"/>
              <a:t>16 mars 2022</a:t>
            </a:r>
          </a:p>
        </p:txBody>
      </p:sp>
      <p:sp>
        <p:nvSpPr>
          <p:cNvPr id="8" name="Espace réservé du numéro de diapositive 7"/>
          <p:cNvSpPr>
            <a:spLocks noGrp="1"/>
          </p:cNvSpPr>
          <p:nvPr>
            <p:ph type="sldNum" sz="quarter" idx="12"/>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none" baseline="0">
                <a:solidFill>
                  <a:srgbClr val="0C5076"/>
                </a:solidFill>
              </a:defRPr>
            </a:lvl1pPr>
            <a:lvl2pPr marL="0" indent="0">
              <a:spcBef>
                <a:spcPts val="500"/>
              </a:spcBef>
              <a:spcAft>
                <a:spcPts val="0"/>
              </a:spcAft>
              <a:buNone/>
              <a:defRPr sz="1850"/>
            </a:lvl2pPr>
          </a:lstStyle>
          <a:p>
            <a:pPr lvl="0"/>
            <a:r>
              <a:rPr lang="fr-FR" dirty="0"/>
              <a:t>Titre</a:t>
            </a:r>
          </a:p>
          <a:p>
            <a:pPr lvl="1"/>
            <a:r>
              <a:rPr lang="fr-FR" dirty="0"/>
              <a:t>Sous-titre</a:t>
            </a:r>
          </a:p>
        </p:txBody>
      </p:sp>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solidFill>
                  <a:srgbClr val="EC130E"/>
                </a:solidFill>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solidFill>
                  <a:srgbClr val="EC130E"/>
                </a:solidFill>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solidFill>
                  <a:srgbClr val="EC130E"/>
                </a:solidFill>
              </a:defRPr>
            </a:lvl2pPr>
          </a:lstStyle>
          <a:p>
            <a:pPr lvl="0"/>
            <a:r>
              <a:rPr lang="fr-FR" dirty="0"/>
              <a:t>Titre de la partie</a:t>
            </a:r>
          </a:p>
          <a:p>
            <a:pPr lvl="1"/>
            <a:r>
              <a:rPr lang="fr-FR" dirty="0"/>
              <a:t>Deuxième niveau</a:t>
            </a:r>
          </a:p>
        </p:txBody>
      </p:sp>
      <p:sp>
        <p:nvSpPr>
          <p:cNvPr id="11" name="Espace réservé de la date 1">
            <a:extLst>
              <a:ext uri="{FF2B5EF4-FFF2-40B4-BE49-F238E27FC236}">
                <a16:creationId xmlns:a16="http://schemas.microsoft.com/office/drawing/2014/main" id="{FB55AB75-56F3-004E-8A4E-57EB4CAB795F}"/>
              </a:ext>
            </a:extLst>
          </p:cNvPr>
          <p:cNvSpPr>
            <a:spLocks noGrp="1"/>
          </p:cNvSpPr>
          <p:nvPr>
            <p:ph type="dt" sz="half" idx="10"/>
          </p:nvPr>
        </p:nvSpPr>
        <p:spPr bwMode="gray">
          <a:xfrm>
            <a:off x="6426336" y="4783500"/>
            <a:ext cx="1170000" cy="360000"/>
          </a:xfrm>
          <a:prstGeom prst="rect">
            <a:avLst/>
          </a:prstGeom>
        </p:spPr>
        <p:txBody>
          <a:bodyPr/>
          <a:lstStyle/>
          <a:p>
            <a:pPr algn="r"/>
            <a:r>
              <a:rPr lang="fr-FR" cap="all" dirty="0"/>
              <a:t>16 mars 2022</a:t>
            </a:r>
          </a:p>
        </p:txBody>
      </p:sp>
      <p:sp>
        <p:nvSpPr>
          <p:cNvPr id="12" name="Espace réservé du numéro de diapositive 7">
            <a:extLst>
              <a:ext uri="{FF2B5EF4-FFF2-40B4-BE49-F238E27FC236}">
                <a16:creationId xmlns:a16="http://schemas.microsoft.com/office/drawing/2014/main" id="{4527032A-C74F-2941-8AD5-E7F64BD5B044}"/>
              </a:ext>
            </a:extLst>
          </p:cNvPr>
          <p:cNvSpPr>
            <a:spLocks noGrp="1"/>
          </p:cNvSpPr>
          <p:nvPr>
            <p:ph type="sldNum" sz="quarter" idx="12"/>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323528" y="915566"/>
            <a:ext cx="8442808" cy="3672408"/>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827585" y="915566"/>
            <a:ext cx="7560840" cy="3672408"/>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noFill/>
          </a:ln>
        </p:spPr>
        <p:txBody>
          <a:bodyPr lIns="0" bIns="360000" anchor="ctr" anchorCtr="0"/>
          <a:lstStyle>
            <a:lvl1pPr marL="396000" indent="-396000">
              <a:buFont typeface="+mj-lt"/>
              <a:buAutoNum type="arabicPeriod"/>
              <a:defRPr sz="3250"/>
            </a:lvl1pPr>
          </a:lstStyle>
          <a:p>
            <a:r>
              <a:rPr lang="fr-FR" dirty="0"/>
              <a:t>Titre</a:t>
            </a:r>
          </a:p>
        </p:txBody>
      </p:sp>
      <p:sp>
        <p:nvSpPr>
          <p:cNvPr id="7" name="Espace réservé de la date 1">
            <a:extLst>
              <a:ext uri="{FF2B5EF4-FFF2-40B4-BE49-F238E27FC236}">
                <a16:creationId xmlns:a16="http://schemas.microsoft.com/office/drawing/2014/main" id="{9748505C-3D2A-D74D-9CDB-23720A2BFF18}"/>
              </a:ext>
            </a:extLst>
          </p:cNvPr>
          <p:cNvSpPr>
            <a:spLocks noGrp="1"/>
          </p:cNvSpPr>
          <p:nvPr>
            <p:ph type="dt" sz="half" idx="10"/>
          </p:nvPr>
        </p:nvSpPr>
        <p:spPr bwMode="gray">
          <a:xfrm>
            <a:off x="6426336" y="4783500"/>
            <a:ext cx="1170000" cy="360000"/>
          </a:xfrm>
          <a:prstGeom prst="rect">
            <a:avLst/>
          </a:prstGeom>
        </p:spPr>
        <p:txBody>
          <a:bodyPr/>
          <a:lstStyle/>
          <a:p>
            <a:pPr algn="r"/>
            <a:r>
              <a:rPr lang="fr-FR" cap="all" dirty="0"/>
              <a:t>16 mars 2022</a:t>
            </a:r>
          </a:p>
        </p:txBody>
      </p:sp>
      <p:sp>
        <p:nvSpPr>
          <p:cNvPr id="9" name="Espace réservé du numéro de diapositive 7">
            <a:extLst>
              <a:ext uri="{FF2B5EF4-FFF2-40B4-BE49-F238E27FC236}">
                <a16:creationId xmlns:a16="http://schemas.microsoft.com/office/drawing/2014/main" id="{98F10018-47D8-6540-8D30-5845FE9749F3}"/>
              </a:ext>
            </a:extLst>
          </p:cNvPr>
          <p:cNvSpPr>
            <a:spLocks noGrp="1"/>
          </p:cNvSpPr>
          <p:nvPr>
            <p:ph type="sldNum" sz="quarter" idx="12"/>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1" name="Espace réservé de la date 1">
            <a:extLst>
              <a:ext uri="{FF2B5EF4-FFF2-40B4-BE49-F238E27FC236}">
                <a16:creationId xmlns:a16="http://schemas.microsoft.com/office/drawing/2014/main" id="{9F5F8F36-9414-6946-BDAE-0A76E569CDF2}"/>
              </a:ext>
            </a:extLst>
          </p:cNvPr>
          <p:cNvSpPr>
            <a:spLocks noGrp="1"/>
          </p:cNvSpPr>
          <p:nvPr>
            <p:ph type="dt" sz="half" idx="10"/>
          </p:nvPr>
        </p:nvSpPr>
        <p:spPr bwMode="gray">
          <a:xfrm>
            <a:off x="6426336" y="4783500"/>
            <a:ext cx="1170000" cy="360000"/>
          </a:xfrm>
          <a:prstGeom prst="rect">
            <a:avLst/>
          </a:prstGeom>
        </p:spPr>
        <p:txBody>
          <a:bodyPr/>
          <a:lstStyle/>
          <a:p>
            <a:pPr algn="r"/>
            <a:r>
              <a:rPr lang="fr-FR" cap="all" dirty="0"/>
              <a:t>16 mars 2022</a:t>
            </a:r>
          </a:p>
        </p:txBody>
      </p:sp>
      <p:sp>
        <p:nvSpPr>
          <p:cNvPr id="15" name="Espace réservé du numéro de diapositive 7">
            <a:extLst>
              <a:ext uri="{FF2B5EF4-FFF2-40B4-BE49-F238E27FC236}">
                <a16:creationId xmlns:a16="http://schemas.microsoft.com/office/drawing/2014/main" id="{39B13F4C-6D78-BF47-94DF-EE7823417253}"/>
              </a:ext>
            </a:extLst>
          </p:cNvPr>
          <p:cNvSpPr>
            <a:spLocks noGrp="1"/>
          </p:cNvSpPr>
          <p:nvPr>
            <p:ph type="sldNum" sz="quarter" idx="12"/>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8" name="Espace réservé de la date 1">
            <a:extLst>
              <a:ext uri="{FF2B5EF4-FFF2-40B4-BE49-F238E27FC236}">
                <a16:creationId xmlns:a16="http://schemas.microsoft.com/office/drawing/2014/main" id="{48DF368D-0C4B-2743-8FE5-01F96D2C1253}"/>
              </a:ext>
            </a:extLst>
          </p:cNvPr>
          <p:cNvSpPr>
            <a:spLocks noGrp="1"/>
          </p:cNvSpPr>
          <p:nvPr>
            <p:ph type="dt" sz="half" idx="10"/>
          </p:nvPr>
        </p:nvSpPr>
        <p:spPr bwMode="gray">
          <a:xfrm>
            <a:off x="6426336" y="4783500"/>
            <a:ext cx="1170000" cy="360000"/>
          </a:xfrm>
          <a:prstGeom prst="rect">
            <a:avLst/>
          </a:prstGeom>
        </p:spPr>
        <p:txBody>
          <a:bodyPr/>
          <a:lstStyle/>
          <a:p>
            <a:pPr algn="r"/>
            <a:r>
              <a:rPr lang="fr-FR" cap="all" dirty="0"/>
              <a:t>16 mars 2022</a:t>
            </a:r>
          </a:p>
        </p:txBody>
      </p:sp>
      <p:sp>
        <p:nvSpPr>
          <p:cNvPr id="10" name="Espace réservé du numéro de diapositive 7">
            <a:extLst>
              <a:ext uri="{FF2B5EF4-FFF2-40B4-BE49-F238E27FC236}">
                <a16:creationId xmlns:a16="http://schemas.microsoft.com/office/drawing/2014/main" id="{18BB1EA6-B51D-8C43-9842-1E89F403ABFA}"/>
              </a:ext>
            </a:extLst>
          </p:cNvPr>
          <p:cNvSpPr>
            <a:spLocks noGrp="1"/>
          </p:cNvSpPr>
          <p:nvPr>
            <p:ph type="sldNum" sz="quarter" idx="12"/>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66D15CC7-BC12-A746-B153-F1F8A3C7E677}"/>
              </a:ext>
            </a:extLst>
          </p:cNvPr>
          <p:cNvPicPr>
            <a:picLocks noChangeAspect="1"/>
          </p:cNvPicPr>
          <p:nvPr userDrawn="1"/>
        </p:nvPicPr>
        <p:blipFill>
          <a:blip r:embed="rId8"/>
          <a:stretch>
            <a:fillRect/>
          </a:stretch>
        </p:blipFill>
        <p:spPr>
          <a:xfrm>
            <a:off x="-23357" y="0"/>
            <a:ext cx="9160828" cy="5152965"/>
          </a:xfrm>
          <a:prstGeom prst="rect">
            <a:avLst/>
          </a:prstGeom>
        </p:spPr>
      </p:pic>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15" name="Espace réservé de la date 1">
            <a:extLst>
              <a:ext uri="{FF2B5EF4-FFF2-40B4-BE49-F238E27FC236}">
                <a16:creationId xmlns:a16="http://schemas.microsoft.com/office/drawing/2014/main" id="{516EDC64-47E8-C044-91BA-F715A5EFFEFD}"/>
              </a:ext>
            </a:extLst>
          </p:cNvPr>
          <p:cNvSpPr>
            <a:spLocks noGrp="1"/>
          </p:cNvSpPr>
          <p:nvPr>
            <p:ph type="dt" sz="half" idx="2"/>
          </p:nvPr>
        </p:nvSpPr>
        <p:spPr bwMode="gray">
          <a:xfrm>
            <a:off x="6426336" y="4783500"/>
            <a:ext cx="1170000" cy="360000"/>
          </a:xfrm>
          <a:prstGeom prst="rect">
            <a:avLst/>
          </a:prstGeom>
        </p:spPr>
        <p:txBody>
          <a:bodyPr/>
          <a:lstStyle>
            <a:lvl1pPr>
              <a:defRPr sz="750"/>
            </a:lvl1pPr>
          </a:lstStyle>
          <a:p>
            <a:pPr algn="r"/>
            <a:r>
              <a:rPr lang="fr-FR" cap="all" dirty="0"/>
              <a:t>XX/XX/XXXX</a:t>
            </a:r>
          </a:p>
        </p:txBody>
      </p:sp>
      <p:sp>
        <p:nvSpPr>
          <p:cNvPr id="16" name="Espace réservé du numéro de diapositive 7">
            <a:extLst>
              <a:ext uri="{FF2B5EF4-FFF2-40B4-BE49-F238E27FC236}">
                <a16:creationId xmlns:a16="http://schemas.microsoft.com/office/drawing/2014/main" id="{C6D56E85-7DD2-5140-A94B-D4C7F30901C6}"/>
              </a:ext>
            </a:extLst>
          </p:cNvPr>
          <p:cNvSpPr>
            <a:spLocks noGrp="1"/>
          </p:cNvSpPr>
          <p:nvPr>
            <p:ph type="sldNum" sz="quarter" idx="4"/>
          </p:nvPr>
        </p:nvSpPr>
        <p:spPr bwMode="gray">
          <a:xfrm>
            <a:off x="7596336" y="4783500"/>
            <a:ext cx="1170000" cy="360000"/>
          </a:xfrm>
          <a:prstGeom prst="rect">
            <a:avLst/>
          </a:prstGeom>
        </p:spPr>
        <p:txBody>
          <a:bodyPr/>
          <a:lstStyle>
            <a:lvl1pPr algn="r">
              <a:defRPr sz="1600">
                <a:solidFill>
                  <a:srgbClr val="FF0000"/>
                </a:solidFill>
              </a:defRPr>
            </a:lvl1pPr>
          </a:lstStyle>
          <a:p>
            <a:fld id="{733122C9-A0B9-462F-8757-0847AD287B63}"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hf hdr="0"/>
  <p:txStyles>
    <p:titleStyle>
      <a:lvl1pPr algn="l" defTabSz="914400" rtl="0" eaLnBrk="1" latinLnBrk="0" hangingPunct="1">
        <a:lnSpc>
          <a:spcPct val="90000"/>
        </a:lnSpc>
        <a:spcBef>
          <a:spcPct val="0"/>
        </a:spcBef>
        <a:buNone/>
        <a:defRPr sz="2550" b="1" kern="1200">
          <a:solidFill>
            <a:srgbClr val="0C5076"/>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rgbClr val="0C5076"/>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nseil-constitutionnel.fr/decision/2020/2020834QPC.htm" TargetMode="External"/><Relationship Id="rId2" Type="http://schemas.openxmlformats.org/officeDocument/2006/relationships/hyperlink" Target="https://www.legifrance.gouv.fr/codes/article_lc/LEGIARTI000042815027/"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education.gouv.fr/les-enjeux-de-la-protection-des-donnees-au-sein-de-l-education-7451" TargetMode="External"/><Relationship Id="rId2" Type="http://schemas.openxmlformats.org/officeDocument/2006/relationships/hyperlink" Target="https://services.dgesip.fr/" TargetMode="External"/><Relationship Id="rId1" Type="http://schemas.openxmlformats.org/officeDocument/2006/relationships/slideLayout" Target="../slideLayouts/slideLayout6.xml"/><Relationship Id="rId4" Type="http://schemas.openxmlformats.org/officeDocument/2006/relationships/hyperlink" Target="https://services.dgesip.fr/T454/S322/examen_des_voeu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nil.fr/fr/reglement-europeen-protection-donnees/chapitre4#Article28"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legifrance.gouv.fr/jorf/id/JORFTEXT000037559518" TargetMode="External"/><Relationship Id="rId2" Type="http://schemas.openxmlformats.org/officeDocument/2006/relationships/hyperlink" Target="https://www.legifrance.gouv.fr/jorf/id/JORFTEXT000037559521"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e la date 6"/>
          <p:cNvSpPr>
            <a:spLocks noGrp="1"/>
          </p:cNvSpPr>
          <p:nvPr>
            <p:ph type="dt" sz="half" idx="10"/>
          </p:nvPr>
        </p:nvSpPr>
        <p:spPr/>
        <p:txBody>
          <a:bodyPr/>
          <a:lstStyle/>
          <a:p>
            <a:r>
              <a:rPr lang="fr-FR"/>
              <a:t>XX/XX/XXXX</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a:t>
            </a:fld>
            <a:endParaRPr lang="fr-FR" dirty="0"/>
          </a:p>
        </p:txBody>
      </p:sp>
      <p:sp>
        <p:nvSpPr>
          <p:cNvPr id="6" name="Titre 5"/>
          <p:cNvSpPr>
            <a:spLocks noGrp="1"/>
          </p:cNvSpPr>
          <p:nvPr>
            <p:ph type="title"/>
          </p:nvPr>
        </p:nvSpPr>
        <p:spPr/>
        <p:txBody>
          <a:bodyPr/>
          <a:lstStyle/>
          <a:p>
            <a:r>
              <a:rPr lang="fr-FR" dirty="0"/>
              <a:t>w</a:t>
            </a:r>
          </a:p>
        </p:txBody>
      </p:sp>
    </p:spTree>
    <p:extLst>
      <p:ext uri="{BB962C8B-B14F-4D97-AF65-F5344CB8AC3E}">
        <p14:creationId xmlns:p14="http://schemas.microsoft.com/office/powerpoint/2010/main" val="624296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87824" y="82945"/>
            <a:ext cx="6048672" cy="720000"/>
          </a:xfrm>
        </p:spPr>
        <p:txBody>
          <a:bodyPr/>
          <a:lstStyle/>
          <a:p>
            <a:r>
              <a:rPr lang="fr-FR" sz="2000" dirty="0"/>
              <a:t>Un document cadre à adapter par chaque établissement</a:t>
            </a:r>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10</a:t>
            </a:fld>
            <a:endParaRPr lang="fr-FR" dirty="0"/>
          </a:p>
        </p:txBody>
      </p:sp>
      <p:sp>
        <p:nvSpPr>
          <p:cNvPr id="7" name="Rectangle 6"/>
          <p:cNvSpPr/>
          <p:nvPr/>
        </p:nvSpPr>
        <p:spPr>
          <a:xfrm>
            <a:off x="384196" y="802945"/>
            <a:ext cx="8292698" cy="2893100"/>
          </a:xfrm>
          <a:prstGeom prst="rect">
            <a:avLst/>
          </a:prstGeom>
        </p:spPr>
        <p:txBody>
          <a:bodyPr wrap="square">
            <a:spAutoFit/>
          </a:bodyPr>
          <a:lstStyle/>
          <a:p>
            <a:pPr algn="just"/>
            <a:r>
              <a:rPr lang="fr-FR" sz="1400" b="1" dirty="0">
                <a:solidFill>
                  <a:srgbClr val="ED7454"/>
                </a:solidFill>
              </a:rPr>
              <a:t>L’AIPD Cadre donne des éléments types sur les sujets suivants :</a:t>
            </a:r>
          </a:p>
          <a:p>
            <a:pPr marL="742950" lvl="1" indent="-285750" algn="just">
              <a:buFont typeface="Arial" panose="020B0604020202020204" pitchFamily="34" charset="0"/>
              <a:buChar char="•"/>
            </a:pPr>
            <a:r>
              <a:rPr lang="fr-FR" sz="1400" dirty="0">
                <a:solidFill>
                  <a:srgbClr val="0C5076"/>
                </a:solidFill>
              </a:rPr>
              <a:t>Le contexte général ;</a:t>
            </a:r>
          </a:p>
          <a:p>
            <a:pPr marL="742950" lvl="1" indent="-285750" algn="just">
              <a:buFont typeface="Arial" panose="020B0604020202020204" pitchFamily="34" charset="0"/>
              <a:buChar char="•"/>
            </a:pPr>
            <a:r>
              <a:rPr lang="fr-FR" sz="1400" dirty="0">
                <a:solidFill>
                  <a:srgbClr val="0C5076"/>
                </a:solidFill>
              </a:rPr>
              <a:t>La description du traitement ; </a:t>
            </a:r>
          </a:p>
          <a:p>
            <a:pPr marL="742950" lvl="1" indent="-285750" algn="just">
              <a:buFont typeface="Arial" panose="020B0604020202020204" pitchFamily="34" charset="0"/>
              <a:buChar char="•"/>
            </a:pPr>
            <a:r>
              <a:rPr lang="fr-FR" sz="1400" dirty="0">
                <a:solidFill>
                  <a:srgbClr val="0C5076"/>
                </a:solidFill>
              </a:rPr>
              <a:t>Les finalités du traitement ; </a:t>
            </a:r>
          </a:p>
          <a:p>
            <a:pPr marL="742950" lvl="1" indent="-285750" algn="just">
              <a:buFont typeface="Arial" panose="020B0604020202020204" pitchFamily="34" charset="0"/>
              <a:buChar char="•"/>
            </a:pPr>
            <a:r>
              <a:rPr lang="fr-FR" sz="1400" dirty="0">
                <a:solidFill>
                  <a:srgbClr val="0C5076"/>
                </a:solidFill>
              </a:rPr>
              <a:t>Les durées de conservation ;</a:t>
            </a:r>
          </a:p>
          <a:p>
            <a:pPr algn="just"/>
            <a:endParaRPr lang="fr-FR" sz="1600" b="1" u="sng" dirty="0">
              <a:solidFill>
                <a:srgbClr val="821164"/>
              </a:solidFill>
            </a:endParaRPr>
          </a:p>
          <a:p>
            <a:pPr algn="just"/>
            <a:endParaRPr lang="fr-FR" sz="1600" b="1" dirty="0">
              <a:solidFill>
                <a:srgbClr val="ED745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p:txBody>
      </p:sp>
      <p:sp>
        <p:nvSpPr>
          <p:cNvPr id="8" name="Rectangle 7"/>
          <p:cNvSpPr/>
          <p:nvPr/>
        </p:nvSpPr>
        <p:spPr>
          <a:xfrm>
            <a:off x="405953" y="2255646"/>
            <a:ext cx="8281358" cy="2492990"/>
          </a:xfrm>
          <a:prstGeom prst="rect">
            <a:avLst/>
          </a:prstGeom>
        </p:spPr>
        <p:txBody>
          <a:bodyPr wrap="square">
            <a:spAutoFit/>
          </a:bodyPr>
          <a:lstStyle/>
          <a:p>
            <a:pPr algn="just"/>
            <a:r>
              <a:rPr lang="fr-FR" sz="1400" b="1" dirty="0">
                <a:solidFill>
                  <a:srgbClr val="ED7454"/>
                </a:solidFill>
              </a:rPr>
              <a:t>Les aspects suivants seront à adapter, pour être au plus proche des cas d’usage des établissements :</a:t>
            </a:r>
          </a:p>
          <a:p>
            <a:pPr algn="just"/>
            <a:endParaRPr lang="fr-FR" sz="1400" b="1" dirty="0">
              <a:solidFill>
                <a:srgbClr val="ED7454"/>
              </a:solidFill>
            </a:endParaRPr>
          </a:p>
          <a:p>
            <a:pPr marL="742950" lvl="1" indent="-285750" algn="just">
              <a:buFont typeface="Arial" panose="020B0604020202020204" pitchFamily="34" charset="0"/>
              <a:buChar char="•"/>
            </a:pPr>
            <a:r>
              <a:rPr lang="fr-FR" sz="1400" dirty="0">
                <a:solidFill>
                  <a:srgbClr val="0C5076"/>
                </a:solidFill>
              </a:rPr>
              <a:t>Les données traitées ;</a:t>
            </a:r>
          </a:p>
          <a:p>
            <a:pPr marL="742950" lvl="1" indent="-285750" algn="just">
              <a:buFont typeface="Arial" panose="020B0604020202020204" pitchFamily="34" charset="0"/>
              <a:buChar char="•"/>
            </a:pPr>
            <a:r>
              <a:rPr lang="fr-FR" sz="1400" dirty="0">
                <a:solidFill>
                  <a:srgbClr val="0C5076"/>
                </a:solidFill>
              </a:rPr>
              <a:t>La qualité des données ;</a:t>
            </a:r>
          </a:p>
          <a:p>
            <a:pPr marL="742950" lvl="1" indent="-285750" algn="just">
              <a:buFont typeface="Arial" panose="020B0604020202020204" pitchFamily="34" charset="0"/>
              <a:buChar char="•"/>
            </a:pPr>
            <a:r>
              <a:rPr lang="fr-FR" sz="1400" dirty="0">
                <a:solidFill>
                  <a:srgbClr val="0C5076"/>
                </a:solidFill>
              </a:rPr>
              <a:t>Les mesures de suppression des données ;</a:t>
            </a:r>
          </a:p>
          <a:p>
            <a:pPr marL="742950" lvl="1" indent="-285750" algn="just">
              <a:buFont typeface="Arial" panose="020B0604020202020204" pitchFamily="34" charset="0"/>
              <a:buChar char="•"/>
            </a:pPr>
            <a:r>
              <a:rPr lang="fr-FR" sz="1400" dirty="0">
                <a:solidFill>
                  <a:srgbClr val="0C5076"/>
                </a:solidFill>
              </a:rPr>
              <a:t>L’exercice des droits des personnes (adresse générique) ;</a:t>
            </a:r>
          </a:p>
          <a:p>
            <a:pPr marL="742950" lvl="1" indent="-285750" algn="just">
              <a:buFont typeface="Arial" panose="020B0604020202020204" pitchFamily="34" charset="0"/>
              <a:buChar char="•"/>
            </a:pPr>
            <a:r>
              <a:rPr lang="fr-FR" sz="1400" dirty="0">
                <a:solidFill>
                  <a:srgbClr val="0C5076"/>
                </a:solidFill>
              </a:rPr>
              <a:t>Les mesures de sécurité mises en œuvre ;</a:t>
            </a:r>
          </a:p>
          <a:p>
            <a:pPr marL="742950" lvl="1" indent="-285750" algn="just">
              <a:buFont typeface="Arial" panose="020B0604020202020204" pitchFamily="34" charset="0"/>
              <a:buChar char="•"/>
            </a:pPr>
            <a:r>
              <a:rPr lang="fr-FR" sz="1400" dirty="0">
                <a:solidFill>
                  <a:srgbClr val="0C5076"/>
                </a:solidFill>
              </a:rPr>
              <a:t>Validation de l’analyse, cartographie des risques et plan d’actions ; </a:t>
            </a:r>
          </a:p>
          <a:p>
            <a:pPr marL="742950" lvl="1" indent="-285750" algn="just">
              <a:buFont typeface="Arial" panose="020B0604020202020204" pitchFamily="34" charset="0"/>
              <a:buChar char="•"/>
            </a:pPr>
            <a:r>
              <a:rPr lang="fr-FR" sz="1400" dirty="0">
                <a:solidFill>
                  <a:srgbClr val="0C5076"/>
                </a:solidFill>
              </a:rPr>
              <a:t>Annexes (schéma local de l’écosystème numérique).</a:t>
            </a:r>
          </a:p>
          <a:p>
            <a:pPr algn="just"/>
            <a:endParaRPr lang="fr-FR" sz="1600" b="1" u="sng" dirty="0">
              <a:solidFill>
                <a:srgbClr val="821164"/>
              </a:solidFill>
            </a:endParaRPr>
          </a:p>
        </p:txBody>
      </p:sp>
      <p:sp>
        <p:nvSpPr>
          <p:cNvPr id="9" name="Rectangle 8"/>
          <p:cNvSpPr/>
          <p:nvPr/>
        </p:nvSpPr>
        <p:spPr>
          <a:xfrm>
            <a:off x="3995936" y="1045891"/>
            <a:ext cx="4572000" cy="954107"/>
          </a:xfrm>
          <a:prstGeom prst="rect">
            <a:avLst/>
          </a:prstGeom>
        </p:spPr>
        <p:txBody>
          <a:bodyPr>
            <a:spAutoFit/>
          </a:bodyPr>
          <a:lstStyle/>
          <a:p>
            <a:pPr marL="742950" lvl="1" indent="-285750" algn="just">
              <a:buFont typeface="Arial" panose="020B0604020202020204" pitchFamily="34" charset="0"/>
              <a:buChar char="•"/>
            </a:pPr>
            <a:r>
              <a:rPr lang="fr-FR" sz="1400" dirty="0">
                <a:solidFill>
                  <a:srgbClr val="0C5076"/>
                </a:solidFill>
              </a:rPr>
              <a:t>Les textes applicables ; </a:t>
            </a:r>
          </a:p>
          <a:p>
            <a:pPr marL="742950" lvl="1" indent="-285750" algn="just">
              <a:buFont typeface="Arial" panose="020B0604020202020204" pitchFamily="34" charset="0"/>
              <a:buChar char="•"/>
            </a:pPr>
            <a:r>
              <a:rPr lang="fr-FR" sz="1400" dirty="0">
                <a:solidFill>
                  <a:srgbClr val="0C5076"/>
                </a:solidFill>
              </a:rPr>
              <a:t>Les sous-traitants listés ;</a:t>
            </a:r>
          </a:p>
          <a:p>
            <a:pPr marL="742950" lvl="1" indent="-285750" algn="just">
              <a:buFont typeface="Arial" panose="020B0604020202020204" pitchFamily="34" charset="0"/>
              <a:buChar char="•"/>
            </a:pPr>
            <a:r>
              <a:rPr lang="fr-FR" sz="1400" dirty="0">
                <a:solidFill>
                  <a:srgbClr val="0C5076"/>
                </a:solidFill>
              </a:rPr>
              <a:t>La base légale du traitement ;</a:t>
            </a:r>
          </a:p>
          <a:p>
            <a:pPr marL="742950" lvl="1" indent="-285750" algn="just">
              <a:buFont typeface="Arial" panose="020B0604020202020204" pitchFamily="34" charset="0"/>
              <a:buChar char="•"/>
            </a:pPr>
            <a:r>
              <a:rPr lang="fr-FR" sz="1400" dirty="0">
                <a:solidFill>
                  <a:srgbClr val="0C5076"/>
                </a:solidFill>
              </a:rPr>
              <a:t>La minimisation des données.</a:t>
            </a:r>
          </a:p>
        </p:txBody>
      </p:sp>
    </p:spTree>
    <p:extLst>
      <p:ext uri="{BB962C8B-B14F-4D97-AF65-F5344CB8AC3E}">
        <p14:creationId xmlns:p14="http://schemas.microsoft.com/office/powerpoint/2010/main" val="555829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73608411-CEF7-FF4A-AAEA-BB7C02F93939}"/>
              </a:ext>
            </a:extLst>
          </p:cNvPr>
          <p:cNvSpPr>
            <a:spLocks noGrp="1"/>
          </p:cNvSpPr>
          <p:nvPr>
            <p:ph type="title"/>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u texte 5"/>
          <p:cNvSpPr>
            <a:spLocks noGrp="1"/>
          </p:cNvSpPr>
          <p:nvPr>
            <p:ph type="body" sz="quarter" idx="13"/>
          </p:nvPr>
        </p:nvSpPr>
        <p:spPr/>
        <p:txBody>
          <a:bodyPr/>
          <a:lstStyle/>
          <a:p>
            <a:r>
              <a:rPr lang="fr-FR" sz="3600"/>
              <a:t>Traitement </a:t>
            </a:r>
            <a:r>
              <a:rPr lang="fr-FR" sz="3600" dirty="0"/>
              <a:t>algorithmique </a:t>
            </a:r>
            <a:r>
              <a:rPr lang="fr-FR" sz="3600"/>
              <a:t>et demandes </a:t>
            </a:r>
            <a:r>
              <a:rPr lang="fr-FR" sz="3600" dirty="0"/>
              <a:t>d’accès</a:t>
            </a:r>
            <a:br>
              <a:rPr lang="fr-FR" sz="3600" dirty="0"/>
            </a:br>
            <a:endParaRPr lang="fr-FR" dirty="0"/>
          </a:p>
        </p:txBody>
      </p:sp>
    </p:spTree>
    <p:extLst>
      <p:ext uri="{BB962C8B-B14F-4D97-AF65-F5344CB8AC3E}">
        <p14:creationId xmlns:p14="http://schemas.microsoft.com/office/powerpoint/2010/main" val="1757566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87824" y="82945"/>
            <a:ext cx="6048672" cy="720000"/>
          </a:xfrm>
        </p:spPr>
        <p:txBody>
          <a:bodyPr/>
          <a:lstStyle/>
          <a:p>
            <a:r>
              <a:rPr lang="fr-FR" sz="2000" dirty="0"/>
              <a:t>L’algorithme de l’OAD PARCOURSUP</a:t>
            </a:r>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12</a:t>
            </a:fld>
            <a:endParaRPr lang="fr-FR" dirty="0"/>
          </a:p>
        </p:txBody>
      </p:sp>
      <p:sp>
        <p:nvSpPr>
          <p:cNvPr id="7" name="Rectangle 6"/>
          <p:cNvSpPr/>
          <p:nvPr/>
        </p:nvSpPr>
        <p:spPr>
          <a:xfrm>
            <a:off x="384196" y="802945"/>
            <a:ext cx="8292698" cy="1815882"/>
          </a:xfrm>
          <a:prstGeom prst="rect">
            <a:avLst/>
          </a:prstGeom>
        </p:spPr>
        <p:txBody>
          <a:bodyPr wrap="square">
            <a:spAutoFit/>
          </a:bodyPr>
          <a:lstStyle/>
          <a:p>
            <a:pPr algn="just"/>
            <a:endParaRPr lang="fr-FR" sz="1600" b="1" u="sng" dirty="0">
              <a:solidFill>
                <a:srgbClr val="821164"/>
              </a:solidFill>
            </a:endParaRPr>
          </a:p>
          <a:p>
            <a:pPr algn="just"/>
            <a:endParaRPr lang="fr-FR" sz="1600" b="1" dirty="0">
              <a:solidFill>
                <a:srgbClr val="ED745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a:p>
            <a:pPr algn="just"/>
            <a:endParaRPr lang="fr-FR" sz="1600" b="1" u="sng" dirty="0">
              <a:solidFill>
                <a:srgbClr val="821164"/>
              </a:solidFill>
            </a:endParaRPr>
          </a:p>
        </p:txBody>
      </p:sp>
      <p:sp>
        <p:nvSpPr>
          <p:cNvPr id="3" name="ZoneTexte 2"/>
          <p:cNvSpPr txBox="1"/>
          <p:nvPr/>
        </p:nvSpPr>
        <p:spPr>
          <a:xfrm>
            <a:off x="323528" y="987574"/>
            <a:ext cx="8353366" cy="3493264"/>
          </a:xfrm>
          <a:prstGeom prst="rect">
            <a:avLst/>
          </a:prstGeom>
          <a:noFill/>
        </p:spPr>
        <p:txBody>
          <a:bodyPr wrap="square" rtlCol="0">
            <a:spAutoFit/>
          </a:bodyPr>
          <a:lstStyle/>
          <a:p>
            <a:pPr marL="171450" indent="-171450">
              <a:buFont typeface="Arial" panose="020B0604020202020204" pitchFamily="34" charset="0"/>
              <a:buChar char="•"/>
            </a:pPr>
            <a:endParaRPr lang="fr-FR" sz="1200" b="1" dirty="0">
              <a:solidFill>
                <a:srgbClr val="0C5076"/>
              </a:solidFill>
              <a:latin typeface="+mj-lt"/>
              <a:ea typeface="+mj-ea"/>
              <a:cs typeface="+mj-cs"/>
            </a:endParaRPr>
          </a:p>
          <a:p>
            <a:pPr marL="171450" indent="-171450" algn="just">
              <a:buFont typeface="Arial" panose="020B0604020202020204" pitchFamily="34" charset="0"/>
              <a:buChar char="•"/>
            </a:pPr>
            <a:r>
              <a:rPr lang="fr-FR" sz="1100" b="1" dirty="0">
                <a:solidFill>
                  <a:srgbClr val="ED7454"/>
                </a:solidFill>
              </a:rPr>
              <a:t>Concernant la prise de décision sur le fondement d’un algorithme : </a:t>
            </a:r>
            <a:r>
              <a:rPr lang="fr-FR" sz="1100" b="1" dirty="0">
                <a:solidFill>
                  <a:srgbClr val="0C5076"/>
                </a:solidFill>
                <a:latin typeface="+mj-lt"/>
                <a:ea typeface="+mj-ea"/>
                <a:cs typeface="+mj-cs"/>
              </a:rPr>
              <a:t>l’OAD Parcoursup n’est qu’une aide apportée à la commission d’examen des vœux. Aucune décision entièrement automatisée n’est donc prise à l’égard des candidats au sens de l’article 22 du RGPD. Ainsi, les exigences du RGPD et de la loi informatique et libertés (article 47) en matière de prise de décision sur le fondement d’un traitement automatisé ne sont pas applicables à ces traitements.</a:t>
            </a:r>
          </a:p>
          <a:p>
            <a:pPr marL="171450" indent="-171450">
              <a:buFont typeface="Arial" panose="020B0604020202020204" pitchFamily="34" charset="0"/>
              <a:buChar char="•"/>
            </a:pPr>
            <a:endParaRPr lang="fr-FR" sz="1100" b="1" dirty="0">
              <a:solidFill>
                <a:srgbClr val="0C5076"/>
              </a:solidFill>
              <a:latin typeface="+mj-lt"/>
              <a:ea typeface="+mj-ea"/>
              <a:cs typeface="+mj-cs"/>
            </a:endParaRPr>
          </a:p>
          <a:p>
            <a:pPr marL="171450" indent="-171450" algn="just">
              <a:buFont typeface="Arial" panose="020B0604020202020204" pitchFamily="34" charset="0"/>
              <a:buChar char="•"/>
            </a:pPr>
            <a:r>
              <a:rPr lang="fr-FR" sz="1100" b="1" dirty="0">
                <a:solidFill>
                  <a:srgbClr val="ED7454"/>
                </a:solidFill>
              </a:rPr>
              <a:t>Concernant les demande d’accès à l’algorithme fondées sur le Livre III du CRPA : </a:t>
            </a:r>
            <a:r>
              <a:rPr lang="fr-FR" sz="1100" b="1" dirty="0">
                <a:solidFill>
                  <a:srgbClr val="0C5076"/>
                </a:solidFill>
                <a:latin typeface="+mj-lt"/>
                <a:ea typeface="+mj-ea"/>
                <a:cs typeface="+mj-cs"/>
              </a:rPr>
              <a:t>dans le cadre de l’usage de l’OAD, vous êtes susceptible d’être saisis de demandes d’accès aux algorithmes paramétrés par vos services. L’algorithme de l’OAD</a:t>
            </a:r>
            <a:r>
              <a:rPr lang="fr-FR" sz="1100" b="1" dirty="0">
                <a:solidFill>
                  <a:srgbClr val="0C5076"/>
                </a:solidFill>
              </a:rPr>
              <a:t> paramétré par la formation</a:t>
            </a:r>
            <a:r>
              <a:rPr lang="fr-FR" sz="1100" b="1" dirty="0">
                <a:solidFill>
                  <a:srgbClr val="0C5076"/>
                </a:solidFill>
                <a:latin typeface="+mj-lt"/>
                <a:ea typeface="+mj-ea"/>
                <a:cs typeface="+mj-cs"/>
              </a:rPr>
              <a:t> est protégé par le secret des délibérations du jury en application de l’article </a:t>
            </a:r>
            <a:r>
              <a:rPr lang="fr-FR" sz="1100" b="1" dirty="0">
                <a:solidFill>
                  <a:srgbClr val="0C5076"/>
                </a:solidFill>
                <a:latin typeface="+mj-lt"/>
                <a:ea typeface="+mj-ea"/>
                <a:cs typeface="+mj-cs"/>
                <a:hlinkClick r:id="rId2"/>
              </a:rPr>
              <a:t>L. 612-3 </a:t>
            </a:r>
            <a:r>
              <a:rPr lang="fr-FR" sz="1100" b="1" dirty="0">
                <a:solidFill>
                  <a:srgbClr val="0C5076"/>
                </a:solidFill>
                <a:latin typeface="+mj-lt"/>
                <a:ea typeface="+mj-ea"/>
                <a:cs typeface="+mj-cs"/>
              </a:rPr>
              <a:t>du code de l’éducation. Il n’est donc pas communicable ni au candidat, ni aux tiers. Toutefois, en application de ce même article, à l’issue de la procédure d’affectation, les candidats doivent être informés de la possibilité de formuler une demande afin d’obtenir la communication des informations relatives aux critères et modalités d'examen de leurs candidatures ainsi que des motifs pédagogiques qui justifient la décision prise à leur encontre.</a:t>
            </a:r>
          </a:p>
          <a:p>
            <a:pPr marL="171450" indent="-171450">
              <a:buFont typeface="Arial" panose="020B0604020202020204" pitchFamily="34" charset="0"/>
              <a:buChar char="•"/>
            </a:pPr>
            <a:endParaRPr lang="fr-FR" sz="1100" b="1" dirty="0">
              <a:solidFill>
                <a:srgbClr val="0C5076"/>
              </a:solidFill>
              <a:latin typeface="+mj-lt"/>
              <a:ea typeface="+mj-ea"/>
              <a:cs typeface="+mj-cs"/>
            </a:endParaRPr>
          </a:p>
          <a:p>
            <a:pPr marL="171450" indent="-171450" algn="just">
              <a:buFont typeface="Arial" panose="020B0604020202020204" pitchFamily="34" charset="0"/>
              <a:buChar char="•"/>
            </a:pPr>
            <a:r>
              <a:rPr lang="fr-FR" sz="1100" b="1" dirty="0">
                <a:solidFill>
                  <a:srgbClr val="ED7454"/>
                </a:solidFill>
              </a:rPr>
              <a:t>Décision n° </a:t>
            </a:r>
            <a:r>
              <a:rPr lang="fr-FR" sz="1100" b="1" dirty="0">
                <a:solidFill>
                  <a:srgbClr val="ED7454"/>
                </a:solidFill>
                <a:hlinkClick r:id="rId3"/>
              </a:rPr>
              <a:t>2020-834</a:t>
            </a:r>
            <a:r>
              <a:rPr lang="fr-FR" sz="1100" b="1" dirty="0">
                <a:solidFill>
                  <a:srgbClr val="ED7454"/>
                </a:solidFill>
              </a:rPr>
              <a:t> QPC du 3 avril 2020 </a:t>
            </a:r>
            <a:r>
              <a:rPr lang="fr-FR" sz="1100" b="1" dirty="0">
                <a:solidFill>
                  <a:srgbClr val="0C5076"/>
                </a:solidFill>
                <a:latin typeface="+mj-lt"/>
                <a:ea typeface="+mj-ea"/>
                <a:cs typeface="+mj-cs"/>
              </a:rPr>
              <a:t>: les limitations au droit d’accès instaurées par l’article L. 612-3 du code de l’éducation ont été jugées conformes à la Constitution, sous réserve, pour l’information des tiers, de la publication d’un rapport public d’examen des vœux précisant, dans le respect de la vie privée des candidats, les critères en fonction desquels les candidatures ont été examinées et, le cas échéant, dans quelle mesure des traitements algorithmiques ont été utilisés pour procéder à cet examen (pour établir ce document, cf. note de cadrage « rapport public d’examen des vœux »).</a:t>
            </a:r>
          </a:p>
        </p:txBody>
      </p:sp>
    </p:spTree>
    <p:extLst>
      <p:ext uri="{BB962C8B-B14F-4D97-AF65-F5344CB8AC3E}">
        <p14:creationId xmlns:p14="http://schemas.microsoft.com/office/powerpoint/2010/main" val="559241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915566"/>
            <a:ext cx="8424000" cy="720000"/>
          </a:xfrm>
        </p:spPr>
        <p:txBody>
          <a:bodyPr/>
          <a:lstStyle/>
          <a:p>
            <a:r>
              <a:rPr lang="fr-FR" dirty="0"/>
              <a:t>Des ressources utiles </a:t>
            </a:r>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13</a:t>
            </a:fld>
            <a:endParaRPr lang="fr-FR" dirty="0"/>
          </a:p>
        </p:txBody>
      </p:sp>
      <p:sp>
        <p:nvSpPr>
          <p:cNvPr id="7" name="Espace réservé du contenu 6"/>
          <p:cNvSpPr>
            <a:spLocks noGrp="1"/>
          </p:cNvSpPr>
          <p:nvPr>
            <p:ph sz="quarter" idx="14"/>
          </p:nvPr>
        </p:nvSpPr>
        <p:spPr>
          <a:xfrm>
            <a:off x="342336" y="1635566"/>
            <a:ext cx="8424000" cy="2636619"/>
          </a:xfrm>
          <a:prstGeom prst="rect">
            <a:avLst/>
          </a:prstGeom>
        </p:spPr>
        <p:txBody>
          <a:bodyPr wrap="square">
            <a:spAutoFit/>
          </a:bodyPr>
          <a:lstStyle/>
          <a:p>
            <a:pPr marL="180000" lvl="1" indent="0">
              <a:buNone/>
            </a:pPr>
            <a:r>
              <a:rPr lang="fr-FR" sz="1600" b="1" dirty="0">
                <a:solidFill>
                  <a:srgbClr val="0C5076"/>
                </a:solidFill>
              </a:rPr>
              <a:t>Vous pouvez trouver les ressources utiles sur :</a:t>
            </a:r>
            <a:endParaRPr lang="fr-FR" sz="1500" dirty="0">
              <a:solidFill>
                <a:srgbClr val="0C5076"/>
              </a:solidFill>
            </a:endParaRPr>
          </a:p>
          <a:p>
            <a:pPr lvl="2"/>
            <a:r>
              <a:rPr lang="fr-FR" sz="1500" dirty="0">
                <a:solidFill>
                  <a:srgbClr val="0C5076"/>
                </a:solidFill>
              </a:rPr>
              <a:t> </a:t>
            </a:r>
            <a:r>
              <a:rPr lang="fr-FR" sz="1500" dirty="0">
                <a:solidFill>
                  <a:srgbClr val="0C5076"/>
                </a:solidFill>
                <a:hlinkClick r:id="rId2"/>
              </a:rPr>
              <a:t>https://services.dgesip.fr</a:t>
            </a:r>
            <a:r>
              <a:rPr lang="fr-FR" sz="1500" dirty="0">
                <a:solidFill>
                  <a:srgbClr val="0C5076"/>
                </a:solidFill>
              </a:rPr>
              <a:t>  </a:t>
            </a:r>
            <a:r>
              <a:rPr lang="fr-FR" sz="1500">
                <a:solidFill>
                  <a:srgbClr val="0C5076"/>
                </a:solidFill>
              </a:rPr>
              <a:t>à la rubrique </a:t>
            </a:r>
            <a:r>
              <a:rPr lang="fr-FR" sz="1500" dirty="0">
                <a:solidFill>
                  <a:srgbClr val="0C5076"/>
                </a:solidFill>
              </a:rPr>
              <a:t>: « Parcoursup » - « Examen des vœux »</a:t>
            </a:r>
          </a:p>
          <a:p>
            <a:pPr lvl="2"/>
            <a:r>
              <a:rPr lang="fr-FR" sz="1500" dirty="0">
                <a:solidFill>
                  <a:srgbClr val="0C5076"/>
                </a:solidFill>
              </a:rPr>
              <a:t> Rubrique Documentation du site de gestion Parcoursup</a:t>
            </a:r>
          </a:p>
          <a:p>
            <a:pPr lvl="2"/>
            <a:r>
              <a:rPr lang="fr-FR" sz="1500" dirty="0">
                <a:solidFill>
                  <a:srgbClr val="0C5076"/>
                </a:solidFill>
              </a:rPr>
              <a:t> La « carte mentale »  sur le site de l’OAD </a:t>
            </a:r>
          </a:p>
          <a:p>
            <a:pPr lvl="2"/>
            <a:endParaRPr lang="fr-FR" sz="1500" dirty="0">
              <a:solidFill>
                <a:srgbClr val="0C5076"/>
              </a:solidFill>
            </a:endParaRPr>
          </a:p>
          <a:p>
            <a:pPr marL="180000" lvl="1" indent="0">
              <a:buNone/>
            </a:pPr>
            <a:r>
              <a:rPr lang="fr-FR" sz="1600" b="1" dirty="0">
                <a:solidFill>
                  <a:srgbClr val="0C5076"/>
                </a:solidFill>
              </a:rPr>
              <a:t>Pour contacter chaque délégué à la protection des données au sein des académies : </a:t>
            </a:r>
          </a:p>
          <a:p>
            <a:pPr lvl="2"/>
            <a:r>
              <a:rPr lang="fr-FR" sz="1500" dirty="0">
                <a:solidFill>
                  <a:srgbClr val="0C5076"/>
                </a:solidFill>
                <a:hlinkClick r:id="rId3"/>
              </a:rPr>
              <a:t>https://www.education.gouv.fr/les-enjeux-de-la-protection-des-donnees-au-sein-de-l-education-7451</a:t>
            </a:r>
            <a:endParaRPr lang="fr-FR" sz="1500" dirty="0">
              <a:solidFill>
                <a:srgbClr val="0C5076"/>
              </a:solidFill>
            </a:endParaRPr>
          </a:p>
          <a:p>
            <a:pPr lvl="1" algn="ctr"/>
            <a:endParaRPr lang="fr-FR" sz="2100" dirty="0">
              <a:hlinkClick r:id="rId4"/>
            </a:endParaRPr>
          </a:p>
        </p:txBody>
      </p:sp>
    </p:spTree>
    <p:extLst>
      <p:ext uri="{BB962C8B-B14F-4D97-AF65-F5344CB8AC3E}">
        <p14:creationId xmlns:p14="http://schemas.microsoft.com/office/powerpoint/2010/main" val="2624222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73608411-CEF7-FF4A-AAEA-BB7C02F93939}"/>
              </a:ext>
            </a:extLst>
          </p:cNvPr>
          <p:cNvSpPr>
            <a:spLocks noGrp="1"/>
          </p:cNvSpPr>
          <p:nvPr>
            <p:ph type="title"/>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2</a:t>
            </a:fld>
            <a:endParaRPr lang="fr-FR" dirty="0"/>
          </a:p>
        </p:txBody>
      </p:sp>
      <p:sp>
        <p:nvSpPr>
          <p:cNvPr id="6" name="Espace réservé du texte 5"/>
          <p:cNvSpPr>
            <a:spLocks noGrp="1"/>
          </p:cNvSpPr>
          <p:nvPr>
            <p:ph type="body" sz="quarter" idx="13"/>
          </p:nvPr>
        </p:nvSpPr>
        <p:spPr/>
        <p:txBody>
          <a:bodyPr/>
          <a:lstStyle/>
          <a:p>
            <a:r>
              <a:rPr lang="fr-FR" sz="3600" dirty="0"/>
              <a:t>LES OBLIGATIONS RELATIVES A LA PROTECTION DES DONNEES PERSONNELLES</a:t>
            </a:r>
            <a:br>
              <a:rPr lang="fr-FR" sz="3600" dirty="0"/>
            </a:br>
            <a:endParaRPr lang="fr-FR" dirty="0"/>
          </a:p>
        </p:txBody>
      </p:sp>
    </p:spTree>
    <p:extLst>
      <p:ext uri="{BB962C8B-B14F-4D97-AF65-F5344CB8AC3E}">
        <p14:creationId xmlns:p14="http://schemas.microsoft.com/office/powerpoint/2010/main" val="4181515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150036" y="191482"/>
            <a:ext cx="5760640" cy="495308"/>
          </a:xfrm>
        </p:spPr>
        <p:txBody>
          <a:bodyPr/>
          <a:lstStyle/>
          <a:p>
            <a:r>
              <a:rPr lang="fr-FR" sz="2400" dirty="0"/>
              <a:t>Responsabilités des établissements</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3" name="Espace réservé du contenu 2"/>
          <p:cNvSpPr>
            <a:spLocks noGrp="1"/>
          </p:cNvSpPr>
          <p:nvPr>
            <p:ph sz="quarter" idx="14"/>
          </p:nvPr>
        </p:nvSpPr>
        <p:spPr>
          <a:xfrm>
            <a:off x="179512" y="864056"/>
            <a:ext cx="8712968" cy="4083958"/>
          </a:xfrm>
        </p:spPr>
        <p:txBody>
          <a:bodyPr/>
          <a:lstStyle/>
          <a:p>
            <a:pPr algn="just">
              <a:spcAft>
                <a:spcPts val="600"/>
              </a:spcAft>
            </a:pPr>
            <a:r>
              <a:rPr lang="fr-FR" sz="1200" b="1" dirty="0">
                <a:solidFill>
                  <a:srgbClr val="ED7454"/>
                </a:solidFill>
              </a:rPr>
              <a:t>&gt;Les établissements sont responsables des traitements mis en œuvre pour l’examen des candidatures  : </a:t>
            </a:r>
          </a:p>
          <a:p>
            <a:pPr algn="just">
              <a:buFont typeface="Wingdings" panose="05000000000000000000" pitchFamily="2" charset="2"/>
              <a:buChar char="§"/>
            </a:pPr>
            <a:r>
              <a:rPr lang="fr-FR" sz="1200" dirty="0"/>
              <a:t>détermination de la finalité du traitement / des modalités et critères d’examen des candidatures</a:t>
            </a:r>
          </a:p>
          <a:p>
            <a:pPr algn="just">
              <a:buFont typeface="Wingdings" panose="05000000000000000000" pitchFamily="2" charset="2"/>
              <a:buChar char="§"/>
            </a:pPr>
            <a:r>
              <a:rPr lang="fr-FR" sz="1200" dirty="0"/>
              <a:t>liberté de choix du moyen utilisé : outil d’aide à la décision (OAD) mis à la disposition par le ministère ou tout autre traitement automatisé ou « manuel ».</a:t>
            </a:r>
          </a:p>
          <a:p>
            <a:pPr lvl="1"/>
            <a:r>
              <a:rPr lang="fr-FR" sz="1200" dirty="0">
                <a:solidFill>
                  <a:srgbClr val="0C5076"/>
                </a:solidFill>
              </a:rPr>
              <a:t>Définition du responsable de traitement, article 4 </a:t>
            </a:r>
            <a:r>
              <a:rPr lang="fr-FR" sz="1200" dirty="0">
                <a:solidFill>
                  <a:srgbClr val="0C5076"/>
                </a:solidFill>
                <a:hlinkClick r:id="rId2"/>
              </a:rPr>
              <a:t>du règlement général à la protection des données (RGPD) </a:t>
            </a:r>
            <a:r>
              <a:rPr lang="fr-FR" sz="1200" dirty="0">
                <a:solidFill>
                  <a:srgbClr val="0C5076"/>
                </a:solidFill>
              </a:rPr>
              <a:t>;</a:t>
            </a:r>
          </a:p>
          <a:p>
            <a:pPr lvl="1"/>
            <a:r>
              <a:rPr lang="fr-FR" sz="1200" dirty="0">
                <a:solidFill>
                  <a:srgbClr val="0C5076"/>
                </a:solidFill>
              </a:rPr>
              <a:t>Délibération de la CNIL du n° 2018-119, du 22 mars 2018. </a:t>
            </a:r>
            <a:endParaRPr lang="fr-FR" sz="1200" dirty="0"/>
          </a:p>
          <a:p>
            <a:pPr algn="just"/>
            <a:r>
              <a:rPr lang="fr-FR" sz="1200" b="1" dirty="0">
                <a:solidFill>
                  <a:srgbClr val="ED7454"/>
                </a:solidFill>
              </a:rPr>
              <a:t>&gt;Ils doivent respecter l’ensemble des principes régissant la protection des données personnelles et les obligations qui en découlent </a:t>
            </a:r>
          </a:p>
          <a:p>
            <a:pPr lvl="1" algn="just"/>
            <a:r>
              <a:rPr lang="fr-FR" sz="1200" dirty="0">
                <a:solidFill>
                  <a:srgbClr val="0C5076"/>
                </a:solidFill>
              </a:rPr>
              <a:t>Minimisation des données, durées de conservation, inscription du traitement au registre, information des personnes concernées, analyse d’impact sur la protection des données, mesures de sécurité, etc…</a:t>
            </a:r>
          </a:p>
          <a:p>
            <a:pPr algn="just">
              <a:spcAft>
                <a:spcPts val="600"/>
              </a:spcAft>
            </a:pPr>
            <a:r>
              <a:rPr lang="fr-FR" sz="1200" b="1" dirty="0"/>
              <a:t>Pour cela, deux notes de cadrage sont mises à votre disposition pour rappeler l’ensemble de ces points. </a:t>
            </a:r>
            <a:r>
              <a:rPr lang="fr-FR" sz="1200" dirty="0"/>
              <a:t>L’une concerne les traitements de données effectués par l’OAD mis à disposition par le ministère, l’autre </a:t>
            </a:r>
            <a:r>
              <a:rPr lang="fr-FR" sz="1200" b="1" dirty="0"/>
              <a:t>concerne les traitements hors OAD. Ces notes de cadrage comportent des informations sur : </a:t>
            </a:r>
          </a:p>
          <a:p>
            <a:pPr marL="180000" lvl="1" indent="0" algn="just">
              <a:buNone/>
            </a:pPr>
            <a:endParaRPr lang="fr-FR" sz="1200" dirty="0">
              <a:solidFill>
                <a:srgbClr val="0C5076"/>
              </a:solidFill>
            </a:endParaRPr>
          </a:p>
          <a:p>
            <a:pPr algn="just"/>
            <a:endParaRPr lang="fr-FR" sz="1000" i="1" dirty="0">
              <a:solidFill>
                <a:schemeClr val="tx1"/>
              </a:solidFill>
            </a:endParaRPr>
          </a:p>
          <a:p>
            <a:endParaRPr lang="fr-FR" sz="1000" dirty="0"/>
          </a:p>
        </p:txBody>
      </p:sp>
      <p:sp>
        <p:nvSpPr>
          <p:cNvPr id="5" name="ZoneTexte 4"/>
          <p:cNvSpPr txBox="1"/>
          <p:nvPr/>
        </p:nvSpPr>
        <p:spPr>
          <a:xfrm>
            <a:off x="3737232" y="4013651"/>
            <a:ext cx="5443280" cy="646331"/>
          </a:xfrm>
          <a:prstGeom prst="rect">
            <a:avLst/>
          </a:prstGeom>
          <a:noFill/>
        </p:spPr>
        <p:txBody>
          <a:bodyPr wrap="square" rtlCol="0">
            <a:spAutoFit/>
          </a:bodyPr>
          <a:lstStyle/>
          <a:p>
            <a:pPr lvl="1" algn="just">
              <a:buFont typeface="Arial" panose="020B0604020202020204" pitchFamily="34" charset="0"/>
              <a:buChar char="•"/>
            </a:pPr>
            <a:r>
              <a:rPr lang="fr-FR" sz="1200" i="1" dirty="0"/>
              <a:t> </a:t>
            </a:r>
            <a:r>
              <a:rPr lang="fr-FR" sz="1200" dirty="0">
                <a:solidFill>
                  <a:srgbClr val="0C5076"/>
                </a:solidFill>
              </a:rPr>
              <a:t>L’analyse d’impact sur la protection des données ;</a:t>
            </a:r>
          </a:p>
          <a:p>
            <a:pPr lvl="1" algn="just">
              <a:buFont typeface="Arial" panose="020B0604020202020204" pitchFamily="34" charset="0"/>
              <a:buChar char="•"/>
            </a:pPr>
            <a:r>
              <a:rPr lang="fr-FR" sz="1200" dirty="0">
                <a:solidFill>
                  <a:srgbClr val="0C5076"/>
                </a:solidFill>
              </a:rPr>
              <a:t> Les précautions dans l’utilisation des </a:t>
            </a:r>
            <a:r>
              <a:rPr lang="fr-FR" sz="1200">
                <a:solidFill>
                  <a:srgbClr val="0C5076"/>
                </a:solidFill>
              </a:rPr>
              <a:t>données personnelles </a:t>
            </a:r>
            <a:r>
              <a:rPr lang="fr-FR" sz="1200" dirty="0">
                <a:solidFill>
                  <a:srgbClr val="0C5076"/>
                </a:solidFill>
              </a:rPr>
              <a:t>;</a:t>
            </a:r>
          </a:p>
          <a:p>
            <a:pPr lvl="1" algn="just">
              <a:buFont typeface="Arial" panose="020B0604020202020204" pitchFamily="34" charset="0"/>
              <a:buChar char="•"/>
            </a:pPr>
            <a:r>
              <a:rPr lang="fr-FR" sz="1200" dirty="0">
                <a:solidFill>
                  <a:srgbClr val="0C5076"/>
                </a:solidFill>
              </a:rPr>
              <a:t> Les mesures de sécurité (pour les traitements hors OAD). </a:t>
            </a:r>
          </a:p>
        </p:txBody>
      </p:sp>
      <p:sp>
        <p:nvSpPr>
          <p:cNvPr id="6" name="ZoneTexte 5"/>
          <p:cNvSpPr txBox="1"/>
          <p:nvPr/>
        </p:nvSpPr>
        <p:spPr>
          <a:xfrm>
            <a:off x="179512" y="4013651"/>
            <a:ext cx="4104456" cy="646331"/>
          </a:xfrm>
          <a:prstGeom prst="rect">
            <a:avLst/>
          </a:prstGeom>
          <a:noFill/>
        </p:spPr>
        <p:txBody>
          <a:bodyPr wrap="square" rtlCol="0">
            <a:spAutoFit/>
          </a:bodyPr>
          <a:lstStyle/>
          <a:p>
            <a:pPr lvl="1" algn="just">
              <a:buFont typeface="Arial" panose="020B0604020202020204" pitchFamily="34" charset="0"/>
              <a:buChar char="•"/>
            </a:pPr>
            <a:r>
              <a:rPr lang="fr-FR" sz="1200" dirty="0">
                <a:solidFill>
                  <a:srgbClr val="0C5076"/>
                </a:solidFill>
              </a:rPr>
              <a:t> Les formalités de déclaration du traitement ;</a:t>
            </a:r>
          </a:p>
          <a:p>
            <a:pPr lvl="1" algn="just">
              <a:buFont typeface="Arial" panose="020B0604020202020204" pitchFamily="34" charset="0"/>
              <a:buChar char="•"/>
            </a:pPr>
            <a:r>
              <a:rPr lang="fr-FR" sz="1200" dirty="0">
                <a:solidFill>
                  <a:srgbClr val="0C5076"/>
                </a:solidFill>
              </a:rPr>
              <a:t> L’information des personnes concernées ;</a:t>
            </a:r>
          </a:p>
          <a:p>
            <a:pPr lvl="1" algn="just">
              <a:buFont typeface="Arial" panose="020B0604020202020204" pitchFamily="34" charset="0"/>
              <a:buChar char="•"/>
            </a:pPr>
            <a:r>
              <a:rPr lang="fr-FR" sz="1200" dirty="0">
                <a:solidFill>
                  <a:srgbClr val="0C5076"/>
                </a:solidFill>
              </a:rPr>
              <a:t> Le droit d’accès et traitement algorithmique ;</a:t>
            </a:r>
          </a:p>
        </p:txBody>
      </p:sp>
    </p:spTree>
    <p:extLst>
      <p:ext uri="{BB962C8B-B14F-4D97-AF65-F5344CB8AC3E}">
        <p14:creationId xmlns:p14="http://schemas.microsoft.com/office/powerpoint/2010/main" val="2522503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55776" y="123478"/>
            <a:ext cx="6588224" cy="720000"/>
          </a:xfrm>
        </p:spPr>
        <p:txBody>
          <a:bodyPr/>
          <a:lstStyle/>
          <a:p>
            <a:r>
              <a:rPr lang="fr-FR" sz="2000" dirty="0"/>
              <a:t>L’obligation de conclure une convention de sous-traitance</a:t>
            </a:r>
            <a:endParaRPr lang="fr-FR" sz="2400" dirty="0"/>
          </a:p>
        </p:txBody>
      </p:sp>
      <p:sp>
        <p:nvSpPr>
          <p:cNvPr id="3" name="Espace réservé du contenu 2"/>
          <p:cNvSpPr>
            <a:spLocks noGrp="1"/>
          </p:cNvSpPr>
          <p:nvPr>
            <p:ph sz="quarter" idx="14"/>
          </p:nvPr>
        </p:nvSpPr>
        <p:spPr>
          <a:xfrm>
            <a:off x="323528" y="771550"/>
            <a:ext cx="8682614" cy="4608512"/>
          </a:xfrm>
        </p:spPr>
        <p:txBody>
          <a:bodyPr/>
          <a:lstStyle/>
          <a:p>
            <a:pPr lvl="0" algn="just" defTabSz="457200">
              <a:spcBef>
                <a:spcPct val="20000"/>
              </a:spcBef>
              <a:spcAft>
                <a:spcPts val="0"/>
              </a:spcAft>
              <a:buSzPct val="100000"/>
            </a:pPr>
            <a:r>
              <a:rPr lang="fr-FR" sz="1200" b="1" dirty="0">
                <a:solidFill>
                  <a:srgbClr val="ED7454"/>
                </a:solidFill>
              </a:rPr>
              <a:t>&gt; En cas d’utilisation de l’OAD du ministère, ce dernier intervient en tant que sous-traitant</a:t>
            </a:r>
          </a:p>
          <a:p>
            <a:pPr marL="171450" lvl="0" indent="-171450" algn="just" defTabSz="457200">
              <a:spcBef>
                <a:spcPct val="20000"/>
              </a:spcBef>
              <a:spcAft>
                <a:spcPts val="0"/>
              </a:spcAft>
              <a:buSzPct val="100000"/>
              <a:buFont typeface="Arial" panose="020B0604020202020204" pitchFamily="34" charset="0"/>
              <a:buChar char="•"/>
            </a:pPr>
            <a:r>
              <a:rPr lang="fr-FR" sz="1200" dirty="0">
                <a:solidFill>
                  <a:srgbClr val="0C5076"/>
                </a:solidFill>
              </a:rPr>
              <a:t>Définition du sous-traitant, article 4 du RGPD </a:t>
            </a:r>
            <a:endParaRPr lang="fr-FR" sz="1200" dirty="0"/>
          </a:p>
          <a:p>
            <a:pPr marL="171450" lvl="0" indent="-171450" algn="just" defTabSz="457200">
              <a:spcBef>
                <a:spcPct val="20000"/>
              </a:spcBef>
              <a:spcAft>
                <a:spcPts val="0"/>
              </a:spcAft>
              <a:buSzPct val="100000"/>
              <a:buFont typeface="Arial" panose="020B0604020202020204" pitchFamily="34" charset="0"/>
              <a:buChar char="•"/>
            </a:pPr>
            <a:r>
              <a:rPr lang="fr-FR" sz="1200" dirty="0">
                <a:solidFill>
                  <a:srgbClr val="0C5076"/>
                </a:solidFill>
              </a:rPr>
              <a:t>Contrat ou tout acte juridique entre le ministère et chaque établissement utilisant l’outil, article 28 du RGPD.</a:t>
            </a:r>
          </a:p>
          <a:p>
            <a:pPr lvl="0" algn="just" defTabSz="457200">
              <a:spcBef>
                <a:spcPct val="20000"/>
              </a:spcBef>
              <a:spcAft>
                <a:spcPts val="600"/>
              </a:spcAft>
              <a:buSzPct val="100000"/>
            </a:pPr>
            <a:r>
              <a:rPr lang="fr-FR" sz="1200" dirty="0"/>
              <a:t>L’article 28 du RGPD prévoit que :</a:t>
            </a:r>
          </a:p>
          <a:p>
            <a:pPr marL="423450" lvl="1" indent="-171450" algn="just" defTabSz="457200">
              <a:spcBef>
                <a:spcPct val="20000"/>
              </a:spcBef>
              <a:buSzPct val="100000"/>
            </a:pPr>
            <a:r>
              <a:rPr lang="fr-FR" sz="1200" dirty="0">
                <a:solidFill>
                  <a:srgbClr val="0C5076"/>
                </a:solidFill>
              </a:rPr>
              <a:t>Le traitement effectué par un sous-traitant doit être régi par un contrat ou un autre acte juridique conclu entre le sous-traitant et le responsable du traitement</a:t>
            </a:r>
          </a:p>
          <a:p>
            <a:pPr marL="423450" lvl="1" indent="-171450" algn="just" defTabSz="457200">
              <a:spcBef>
                <a:spcPct val="20000"/>
              </a:spcBef>
              <a:buSzPct val="100000"/>
            </a:pPr>
            <a:r>
              <a:rPr lang="fr-FR" sz="1200" dirty="0">
                <a:solidFill>
                  <a:srgbClr val="0C5076"/>
                </a:solidFill>
              </a:rPr>
              <a:t>dans lequel sont notamment définis : </a:t>
            </a:r>
          </a:p>
          <a:p>
            <a:pPr marL="912813" lvl="2" indent="-285750" algn="just" defTabSz="457200">
              <a:spcBef>
                <a:spcPct val="20000"/>
              </a:spcBef>
              <a:spcAft>
                <a:spcPts val="0"/>
              </a:spcAft>
              <a:buSzTx/>
              <a:buFont typeface="Wingdings" panose="05000000000000000000" pitchFamily="2" charset="2"/>
              <a:buChar char="ü"/>
            </a:pPr>
            <a:r>
              <a:rPr lang="fr-FR" sz="1200" dirty="0">
                <a:solidFill>
                  <a:srgbClr val="0C5076"/>
                </a:solidFill>
              </a:rPr>
              <a:t>	</a:t>
            </a:r>
            <a:r>
              <a:rPr lang="fr-FR" sz="1100" dirty="0">
                <a:solidFill>
                  <a:srgbClr val="0C5076"/>
                </a:solidFill>
              </a:rPr>
              <a:t>l'objet et la durée du traitement ;</a:t>
            </a:r>
          </a:p>
          <a:p>
            <a:pPr marL="912813" lvl="2" indent="-285750" algn="just" defTabSz="457200">
              <a:spcBef>
                <a:spcPct val="20000"/>
              </a:spcBef>
              <a:spcAft>
                <a:spcPts val="0"/>
              </a:spcAft>
              <a:buSzTx/>
              <a:buFont typeface="Wingdings" panose="05000000000000000000" pitchFamily="2" charset="2"/>
              <a:buChar char="ü"/>
            </a:pPr>
            <a:r>
              <a:rPr lang="fr-FR" sz="1100" dirty="0">
                <a:solidFill>
                  <a:srgbClr val="0C5076"/>
                </a:solidFill>
              </a:rPr>
              <a:t>la nature et la finalité du traitement ;</a:t>
            </a:r>
          </a:p>
          <a:p>
            <a:pPr marL="912813" lvl="2" indent="-285750" algn="just" defTabSz="457200">
              <a:spcBef>
                <a:spcPct val="20000"/>
              </a:spcBef>
              <a:spcAft>
                <a:spcPts val="0"/>
              </a:spcAft>
              <a:buSzTx/>
              <a:buFont typeface="Wingdings" panose="05000000000000000000" pitchFamily="2" charset="2"/>
              <a:buChar char="ü"/>
            </a:pPr>
            <a:r>
              <a:rPr lang="fr-FR" sz="1100" dirty="0">
                <a:solidFill>
                  <a:srgbClr val="0C5076"/>
                </a:solidFill>
              </a:rPr>
              <a:t>le type de données à caractère personnel traitées ;</a:t>
            </a:r>
          </a:p>
          <a:p>
            <a:pPr marL="912813" lvl="2" indent="-285750" algn="just" defTabSz="457200">
              <a:spcBef>
                <a:spcPct val="20000"/>
              </a:spcBef>
              <a:spcAft>
                <a:spcPts val="0"/>
              </a:spcAft>
              <a:buSzTx/>
              <a:buFont typeface="Wingdings" panose="05000000000000000000" pitchFamily="2" charset="2"/>
              <a:buChar char="ü"/>
            </a:pPr>
            <a:r>
              <a:rPr lang="fr-FR" sz="1100" dirty="0">
                <a:solidFill>
                  <a:srgbClr val="0C5076"/>
                </a:solidFill>
              </a:rPr>
              <a:t>les catégories de personnes concernées ;</a:t>
            </a:r>
          </a:p>
          <a:p>
            <a:pPr marL="912813" lvl="2" indent="-285750" algn="just" defTabSz="457200">
              <a:spcBef>
                <a:spcPct val="20000"/>
              </a:spcBef>
              <a:spcAft>
                <a:spcPts val="0"/>
              </a:spcAft>
              <a:buSzTx/>
              <a:buFont typeface="Wingdings" panose="05000000000000000000" pitchFamily="2" charset="2"/>
              <a:buChar char="ü"/>
            </a:pPr>
            <a:r>
              <a:rPr lang="fr-FR" sz="1100" dirty="0">
                <a:solidFill>
                  <a:srgbClr val="0C5076"/>
                </a:solidFill>
              </a:rPr>
              <a:t>les différentes opérations de traitement effectuées par le sous-traitants</a:t>
            </a:r>
          </a:p>
          <a:p>
            <a:pPr marL="912813" lvl="2" indent="-285750" algn="just" defTabSz="457200">
              <a:spcBef>
                <a:spcPct val="20000"/>
              </a:spcBef>
              <a:spcAft>
                <a:spcPts val="0"/>
              </a:spcAft>
              <a:buSzTx/>
              <a:buFont typeface="Wingdings" panose="05000000000000000000" pitchFamily="2" charset="2"/>
              <a:buChar char="ü"/>
            </a:pPr>
            <a:r>
              <a:rPr lang="fr-FR" sz="1100" dirty="0">
                <a:solidFill>
                  <a:srgbClr val="0C5076"/>
                </a:solidFill>
              </a:rPr>
              <a:t>les obligations du sous-traitant vis-à-vis du responsable du traitement</a:t>
            </a:r>
          </a:p>
          <a:p>
            <a:pPr lvl="0" algn="just" defTabSz="457200">
              <a:spcBef>
                <a:spcPct val="20000"/>
              </a:spcBef>
              <a:spcAft>
                <a:spcPts val="600"/>
              </a:spcAft>
              <a:buSzPct val="100000"/>
            </a:pPr>
            <a:r>
              <a:rPr lang="fr-FR" sz="1200" dirty="0">
                <a:solidFill>
                  <a:srgbClr val="9B008A"/>
                </a:solidFill>
                <a:latin typeface="Calibri"/>
              </a:rPr>
              <a:t> </a:t>
            </a:r>
            <a:r>
              <a:rPr lang="fr-FR" sz="1200" b="1" dirty="0">
                <a:solidFill>
                  <a:srgbClr val="ED7454"/>
                </a:solidFill>
              </a:rPr>
              <a:t>&gt; </a:t>
            </a:r>
            <a:r>
              <a:rPr lang="fr-FR" sz="1200" dirty="0"/>
              <a:t>Pour respecter cette obligation, chaque établissement utilisateur de l’OAD </a:t>
            </a:r>
            <a:r>
              <a:rPr lang="fr-FR" sz="1200" b="1" dirty="0">
                <a:solidFill>
                  <a:srgbClr val="ED7454"/>
                </a:solidFill>
              </a:rPr>
              <a:t>signe avec le ministère une convention de sous-traitance</a:t>
            </a:r>
            <a:r>
              <a:rPr lang="fr-FR" sz="1200" b="1" dirty="0">
                <a:solidFill>
                  <a:srgbClr val="9B008A"/>
                </a:solidFill>
                <a:latin typeface="Calibri"/>
              </a:rPr>
              <a:t>, </a:t>
            </a:r>
            <a:r>
              <a:rPr lang="fr-FR" sz="1200" dirty="0"/>
              <a:t>inspirée du modèle CNIL.</a:t>
            </a:r>
          </a:p>
          <a:p>
            <a:pPr marL="171450" lvl="0" indent="-171450" algn="just" defTabSz="457200">
              <a:spcBef>
                <a:spcPct val="20000"/>
              </a:spcBef>
              <a:spcAft>
                <a:spcPts val="600"/>
              </a:spcAft>
              <a:buSzPct val="100000"/>
              <a:buFont typeface="Arial" panose="020B0604020202020204" pitchFamily="34" charset="0"/>
              <a:buChar char="•"/>
            </a:pPr>
            <a:r>
              <a:rPr lang="fr-FR" sz="1200" dirty="0">
                <a:solidFill>
                  <a:srgbClr val="0C5076"/>
                </a:solidFill>
              </a:rPr>
              <a:t>Une convention disponible lors de l’accès à l’interface OAD</a:t>
            </a:r>
          </a:p>
          <a:p>
            <a:pPr marL="171450" lvl="0" indent="-171450" algn="just" defTabSz="457200">
              <a:spcBef>
                <a:spcPct val="20000"/>
              </a:spcBef>
              <a:spcAft>
                <a:spcPts val="600"/>
              </a:spcAft>
              <a:buSzPct val="100000"/>
              <a:buFont typeface="Arial" panose="020B0604020202020204" pitchFamily="34" charset="0"/>
              <a:buChar char="•"/>
            </a:pPr>
            <a:r>
              <a:rPr lang="fr-FR" sz="1200" dirty="0">
                <a:solidFill>
                  <a:srgbClr val="0C5076"/>
                </a:solidFill>
              </a:rPr>
              <a:t>Un document de présentation disponible dans la rubrique documentation du site de gestion</a:t>
            </a:r>
          </a:p>
          <a:p>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4</a:t>
            </a:fld>
            <a:endParaRPr lang="fr-FR" dirty="0"/>
          </a:p>
        </p:txBody>
      </p:sp>
    </p:spTree>
    <p:extLst>
      <p:ext uri="{BB962C8B-B14F-4D97-AF65-F5344CB8AC3E}">
        <p14:creationId xmlns:p14="http://schemas.microsoft.com/office/powerpoint/2010/main" val="2626675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4"/>
          </p:nvPr>
        </p:nvSpPr>
        <p:spPr>
          <a:xfrm>
            <a:off x="323527" y="1131590"/>
            <a:ext cx="6141203" cy="3456384"/>
          </a:xfrm>
        </p:spPr>
        <p:txBody>
          <a:bodyPr/>
          <a:lstStyle/>
          <a:p>
            <a:pPr algn="just"/>
            <a:endParaRPr lang="fr-FR" dirty="0"/>
          </a:p>
          <a:p>
            <a:pPr algn="just"/>
            <a:r>
              <a:rPr lang="fr-FR" sz="1400" b="1" dirty="0">
                <a:solidFill>
                  <a:srgbClr val="ED7454"/>
                </a:solidFill>
              </a:rPr>
              <a:t>Cette convention est mise à disposition (au format PDF) </a:t>
            </a:r>
            <a:r>
              <a:rPr lang="fr-FR" sz="1400" dirty="0"/>
              <a:t>des établissements </a:t>
            </a:r>
            <a:r>
              <a:rPr lang="fr-FR" sz="1400" b="1" dirty="0">
                <a:solidFill>
                  <a:srgbClr val="ED7454"/>
                </a:solidFill>
              </a:rPr>
              <a:t>lors de l’accès à l’OAD</a:t>
            </a:r>
            <a:r>
              <a:rPr lang="fr-FR" sz="1400" b="1" dirty="0"/>
              <a:t>, </a:t>
            </a:r>
            <a:r>
              <a:rPr lang="fr-FR" sz="1400" dirty="0"/>
              <a:t>déjà signée par la Directrice générale de l‘enseignement supérieur et de l‘insertion professionnelle</a:t>
            </a:r>
          </a:p>
          <a:p>
            <a:pPr algn="just"/>
            <a:endParaRPr lang="fr-FR" sz="1400" dirty="0"/>
          </a:p>
          <a:p>
            <a:pPr algn="just"/>
            <a:r>
              <a:rPr lang="fr-FR" sz="1400" b="1" dirty="0">
                <a:solidFill>
                  <a:srgbClr val="ED7454"/>
                </a:solidFill>
              </a:rPr>
              <a:t>Elle est signée </a:t>
            </a:r>
            <a:r>
              <a:rPr lang="fr-FR" sz="1400" dirty="0"/>
              <a:t>par le chef d'établissement,</a:t>
            </a:r>
            <a:r>
              <a:rPr lang="fr-FR" sz="1400" dirty="0">
                <a:solidFill>
                  <a:schemeClr val="tx1"/>
                </a:solidFill>
              </a:rPr>
              <a:t> </a:t>
            </a:r>
            <a:r>
              <a:rPr lang="fr-FR" sz="1400" b="1" dirty="0">
                <a:solidFill>
                  <a:srgbClr val="ED7454"/>
                </a:solidFill>
              </a:rPr>
              <a:t>responsable de traitement</a:t>
            </a:r>
          </a:p>
          <a:p>
            <a:pPr algn="just"/>
            <a:endParaRPr lang="fr-FR" sz="1400" dirty="0"/>
          </a:p>
          <a:p>
            <a:pPr algn="just"/>
            <a:r>
              <a:rPr lang="fr-FR" sz="1400" dirty="0"/>
              <a:t>Elle entre en vigueur à la date de sa signature </a:t>
            </a:r>
            <a:r>
              <a:rPr lang="fr-FR" sz="1400" b="1" dirty="0">
                <a:solidFill>
                  <a:srgbClr val="ED7454"/>
                </a:solidFill>
              </a:rPr>
              <a:t>pour 2 ans,</a:t>
            </a:r>
            <a:r>
              <a:rPr lang="fr-FR" sz="1400" dirty="0"/>
              <a:t> afin de tenir compte </a:t>
            </a:r>
            <a:r>
              <a:rPr lang="fr-FR" sz="1400" b="1" dirty="0">
                <a:solidFill>
                  <a:srgbClr val="ED7454"/>
                </a:solidFill>
              </a:rPr>
              <a:t>de la durée de la procédure Parcoursup </a:t>
            </a:r>
            <a:r>
              <a:rPr lang="fr-FR" sz="1400" dirty="0"/>
              <a:t>et </a:t>
            </a:r>
            <a:r>
              <a:rPr lang="fr-FR" sz="1400" b="1" dirty="0">
                <a:solidFill>
                  <a:srgbClr val="ED7454"/>
                </a:solidFill>
              </a:rPr>
              <a:t>d’un contentieux éventuel</a:t>
            </a:r>
          </a:p>
          <a:p>
            <a:pPr algn="just"/>
            <a:endParaRPr lang="fr-FR" sz="1400" b="1" dirty="0"/>
          </a:p>
          <a:p>
            <a:pPr algn="just"/>
            <a:r>
              <a:rPr lang="fr-FR" sz="1400" dirty="0"/>
              <a:t>La convention signée est conservée par l’établissement </a:t>
            </a:r>
            <a:endParaRPr lang="fr-FR" sz="1400" dirty="0">
              <a:solidFill>
                <a:schemeClr val="tx1"/>
              </a:solidFill>
            </a:endParaRPr>
          </a:p>
          <a:p>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5</a:t>
            </a:fld>
            <a:endParaRPr lang="fr-FR" dirty="0"/>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4731" y="987574"/>
            <a:ext cx="2304256" cy="3260812"/>
          </a:xfrm>
          <a:prstGeom prst="rect">
            <a:avLst/>
          </a:prstGeom>
        </p:spPr>
      </p:pic>
      <p:sp>
        <p:nvSpPr>
          <p:cNvPr id="8" name="ZoneTexte 7"/>
          <p:cNvSpPr txBox="1"/>
          <p:nvPr/>
        </p:nvSpPr>
        <p:spPr>
          <a:xfrm>
            <a:off x="2771800" y="166019"/>
            <a:ext cx="6048672" cy="400110"/>
          </a:xfrm>
          <a:prstGeom prst="rect">
            <a:avLst/>
          </a:prstGeom>
          <a:noFill/>
        </p:spPr>
        <p:txBody>
          <a:bodyPr wrap="square" rtlCol="0">
            <a:spAutoFit/>
          </a:bodyPr>
          <a:lstStyle/>
          <a:p>
            <a:r>
              <a:rPr lang="fr-FR" sz="2000" b="1" dirty="0">
                <a:solidFill>
                  <a:srgbClr val="0C5076"/>
                </a:solidFill>
                <a:latin typeface="+mj-lt"/>
                <a:ea typeface="+mj-ea"/>
                <a:cs typeface="+mj-cs"/>
              </a:rPr>
              <a:t>Le cadre de la convention de sous-traitance</a:t>
            </a:r>
          </a:p>
        </p:txBody>
      </p:sp>
    </p:spTree>
    <p:extLst>
      <p:ext uri="{BB962C8B-B14F-4D97-AF65-F5344CB8AC3E}">
        <p14:creationId xmlns:p14="http://schemas.microsoft.com/office/powerpoint/2010/main" val="2865388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15381" y="54173"/>
            <a:ext cx="6349107" cy="720000"/>
          </a:xfrm>
        </p:spPr>
        <p:txBody>
          <a:bodyPr/>
          <a:lstStyle/>
          <a:p>
            <a:br>
              <a:rPr lang="fr-FR" sz="2000" dirty="0"/>
            </a:br>
            <a:r>
              <a:rPr lang="fr-FR" sz="2000" dirty="0"/>
              <a:t>Obligation de réaliser une analyse d’impact (AIPD)</a:t>
            </a:r>
          </a:p>
        </p:txBody>
      </p:sp>
      <p:sp>
        <p:nvSpPr>
          <p:cNvPr id="3" name="Espace réservé du contenu 2"/>
          <p:cNvSpPr>
            <a:spLocks noGrp="1"/>
          </p:cNvSpPr>
          <p:nvPr>
            <p:ph sz="quarter" idx="14"/>
          </p:nvPr>
        </p:nvSpPr>
        <p:spPr>
          <a:xfrm>
            <a:off x="251520" y="915566"/>
            <a:ext cx="8712968" cy="3312368"/>
          </a:xfrm>
        </p:spPr>
        <p:txBody>
          <a:bodyPr/>
          <a:lstStyle/>
          <a:p>
            <a:pPr algn="just">
              <a:buFont typeface="Wingdings" panose="05000000000000000000" pitchFamily="2" charset="2"/>
              <a:buChar char="q"/>
            </a:pPr>
            <a:r>
              <a:rPr lang="fr-FR" sz="1200" b="1" dirty="0">
                <a:solidFill>
                  <a:srgbClr val="ED7454"/>
                </a:solidFill>
              </a:rPr>
              <a:t> L’obligation</a:t>
            </a:r>
            <a:r>
              <a:rPr lang="fr-FR" sz="1200" b="1" dirty="0">
                <a:solidFill>
                  <a:srgbClr val="821164"/>
                </a:solidFill>
              </a:rPr>
              <a:t> </a:t>
            </a:r>
            <a:r>
              <a:rPr lang="fr-FR" sz="1200" dirty="0"/>
              <a:t>de réaliser une analyse d’impact relative à la protection des données personnelles (AIPD) pour les établissements utilisant un </a:t>
            </a:r>
            <a:r>
              <a:rPr lang="fr-FR" sz="1200" b="1" dirty="0">
                <a:solidFill>
                  <a:srgbClr val="ED7454"/>
                </a:solidFill>
              </a:rPr>
              <a:t>traitement de données pour l’examen des candidatures</a:t>
            </a:r>
          </a:p>
          <a:p>
            <a:pPr algn="just">
              <a:buFont typeface="Wingdings" panose="05000000000000000000" pitchFamily="2" charset="2"/>
              <a:buChar char="q"/>
            </a:pPr>
            <a:r>
              <a:rPr lang="fr-FR" sz="1200" b="1" dirty="0">
                <a:solidFill>
                  <a:srgbClr val="ED7454"/>
                </a:solidFill>
              </a:rPr>
              <a:t> L’analyse d’impact </a:t>
            </a:r>
            <a:r>
              <a:rPr lang="fr-FR" sz="1200" dirty="0"/>
              <a:t>est requise quand le traitement est </a:t>
            </a:r>
            <a:r>
              <a:rPr lang="fr-FR" sz="1200" dirty="0">
                <a:solidFill>
                  <a:srgbClr val="EC130E"/>
                </a:solidFill>
              </a:rPr>
              <a:t>« </a:t>
            </a:r>
            <a:r>
              <a:rPr lang="fr-FR" sz="1200" b="1" dirty="0">
                <a:solidFill>
                  <a:srgbClr val="ED7454"/>
                </a:solidFill>
              </a:rPr>
              <a:t>susceptible d’engendrer un risque élevé pour les droits et libertés des personnes concernées »</a:t>
            </a:r>
            <a:r>
              <a:rPr lang="fr-FR" sz="1200" dirty="0">
                <a:solidFill>
                  <a:srgbClr val="821164"/>
                </a:solidFill>
              </a:rPr>
              <a:t> </a:t>
            </a:r>
          </a:p>
          <a:p>
            <a:pPr lvl="1" algn="just">
              <a:buFont typeface="Wingdings" panose="05000000000000000000" pitchFamily="2" charset="2"/>
              <a:buChar char="Ø"/>
            </a:pPr>
            <a:r>
              <a:rPr lang="fr-FR" sz="1200" dirty="0">
                <a:solidFill>
                  <a:srgbClr val="0C5076"/>
                </a:solidFill>
              </a:rPr>
              <a:t>Liste des AIDP obligatoires (cf. délibération CNIL n° </a:t>
            </a:r>
            <a:r>
              <a:rPr lang="fr-FR" sz="1200" dirty="0">
                <a:solidFill>
                  <a:srgbClr val="FF0000"/>
                </a:solidFill>
                <a:hlinkClick r:id="rId2"/>
              </a:rPr>
              <a:t>2018-327 </a:t>
            </a:r>
            <a:r>
              <a:rPr lang="fr-FR" sz="1200" dirty="0">
                <a:solidFill>
                  <a:srgbClr val="0C5076"/>
                </a:solidFill>
              </a:rPr>
              <a:t>du 11 octobre 2018) </a:t>
            </a:r>
          </a:p>
          <a:p>
            <a:pPr lvl="1" algn="just">
              <a:buFont typeface="Wingdings" panose="05000000000000000000" pitchFamily="2" charset="2"/>
              <a:buChar char="Ø"/>
            </a:pPr>
            <a:r>
              <a:rPr lang="fr-FR" sz="1200" dirty="0">
                <a:solidFill>
                  <a:srgbClr val="0C5076"/>
                </a:solidFill>
              </a:rPr>
              <a:t>Critères prévus par l’article 35 du RGPD </a:t>
            </a:r>
          </a:p>
          <a:p>
            <a:pPr lvl="1" algn="just">
              <a:buFont typeface="Wingdings" panose="05000000000000000000" pitchFamily="2" charset="2"/>
              <a:buChar char="Ø"/>
            </a:pPr>
            <a:r>
              <a:rPr lang="fr-FR" sz="1200" dirty="0">
                <a:solidFill>
                  <a:srgbClr val="0C5076"/>
                </a:solidFill>
              </a:rPr>
              <a:t>Critères identifiés par le Comité européen de la protection des données (CEPD) notamment l’évaluation ou la notation – y compris le profilage – des personnes concernées, les traitements empêchant de bénéficier d’un droit ou d’un service, etc. (cf. délibération CNIL n° </a:t>
            </a:r>
            <a:r>
              <a:rPr lang="fr-FR" sz="1200" dirty="0">
                <a:solidFill>
                  <a:srgbClr val="FF0000"/>
                </a:solidFill>
                <a:hlinkClick r:id="rId3"/>
              </a:rPr>
              <a:t>2018-326</a:t>
            </a:r>
            <a:r>
              <a:rPr lang="fr-FR" sz="1200" dirty="0">
                <a:solidFill>
                  <a:srgbClr val="FF0000"/>
                </a:solidFill>
              </a:rPr>
              <a:t> </a:t>
            </a:r>
            <a:r>
              <a:rPr lang="fr-FR" sz="1200" dirty="0">
                <a:solidFill>
                  <a:srgbClr val="0C5076"/>
                </a:solidFill>
              </a:rPr>
              <a:t>du 11 octobre 2018) </a:t>
            </a:r>
          </a:p>
          <a:p>
            <a:pPr algn="just">
              <a:buFont typeface="Wingdings" panose="05000000000000000000" pitchFamily="2" charset="2"/>
              <a:buChar char="q"/>
            </a:pPr>
            <a:r>
              <a:rPr lang="fr-FR" sz="1200" b="1" dirty="0">
                <a:solidFill>
                  <a:srgbClr val="ED7454"/>
                </a:solidFill>
              </a:rPr>
              <a:t> Position de la CNIL </a:t>
            </a:r>
            <a:r>
              <a:rPr lang="fr-FR" sz="1200" i="1" dirty="0">
                <a:solidFill>
                  <a:schemeClr val="tx1"/>
                </a:solidFill>
              </a:rPr>
              <a:t>: </a:t>
            </a:r>
            <a:r>
              <a:rPr lang="fr-FR" sz="1200" dirty="0"/>
              <a:t>« au regard des critères établis par CEPD, chacun des traitements mis en œuvre par les établissements d’enseignement supérieur pour classer les candidatures dans ses différentes filières nécessite en </a:t>
            </a:r>
            <a:r>
              <a:rPr lang="fr-FR" sz="1200" b="1" dirty="0"/>
              <a:t>principe la réalisation d’une AIPD »</a:t>
            </a:r>
          </a:p>
          <a:p>
            <a:endParaRPr lang="fr-FR" dirty="0"/>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6</a:t>
            </a:fld>
            <a:endParaRPr lang="fr-FR" dirty="0"/>
          </a:p>
        </p:txBody>
      </p:sp>
      <p:sp>
        <p:nvSpPr>
          <p:cNvPr id="8" name="ZoneTexte 7"/>
          <p:cNvSpPr txBox="1"/>
          <p:nvPr/>
        </p:nvSpPr>
        <p:spPr>
          <a:xfrm>
            <a:off x="539552" y="3966324"/>
            <a:ext cx="7848872" cy="523220"/>
          </a:xfrm>
          <a:prstGeom prst="rect">
            <a:avLst/>
          </a:prstGeom>
          <a:noFill/>
          <a:ln w="28575">
            <a:solidFill>
              <a:srgbClr val="0C5076"/>
            </a:solidFill>
          </a:ln>
        </p:spPr>
        <p:txBody>
          <a:bodyPr wrap="square" rtlCol="0">
            <a:spAutoFit/>
          </a:bodyPr>
          <a:lstStyle/>
          <a:p>
            <a:pPr algn="ctr">
              <a:buFont typeface="Wingdings" panose="05000000000000000000" pitchFamily="2" charset="2"/>
              <a:buChar char="Ø"/>
            </a:pPr>
            <a:r>
              <a:rPr lang="fr-FR" sz="1400" dirty="0">
                <a:solidFill>
                  <a:srgbClr val="0C5076"/>
                </a:solidFill>
              </a:rPr>
              <a:t>Une </a:t>
            </a:r>
            <a:r>
              <a:rPr lang="fr-FR" sz="1400" b="1" dirty="0">
                <a:solidFill>
                  <a:srgbClr val="ED7454"/>
                </a:solidFill>
              </a:rPr>
              <a:t>AIPD Cadre </a:t>
            </a:r>
            <a:r>
              <a:rPr lang="fr-FR" sz="1400" dirty="0">
                <a:solidFill>
                  <a:srgbClr val="0C5076"/>
                </a:solidFill>
              </a:rPr>
              <a:t>a donc été réalisée concernant </a:t>
            </a:r>
            <a:r>
              <a:rPr lang="fr-FR" sz="1400" b="1" dirty="0">
                <a:solidFill>
                  <a:srgbClr val="ED7454"/>
                </a:solidFill>
              </a:rPr>
              <a:t>l’OAD Parcoursup</a:t>
            </a:r>
            <a:r>
              <a:rPr lang="fr-FR" sz="1400" b="1" dirty="0"/>
              <a:t>, </a:t>
            </a:r>
            <a:r>
              <a:rPr lang="fr-FR" sz="1400" dirty="0">
                <a:solidFill>
                  <a:srgbClr val="0C5076"/>
                </a:solidFill>
              </a:rPr>
              <a:t>afin </a:t>
            </a:r>
            <a:r>
              <a:rPr lang="fr-FR" sz="1400" b="1" dirty="0">
                <a:solidFill>
                  <a:srgbClr val="ED7454"/>
                </a:solidFill>
              </a:rPr>
              <a:t>d’accompagner les responsables de traitements dans leur mise en conformité</a:t>
            </a:r>
          </a:p>
        </p:txBody>
      </p:sp>
    </p:spTree>
    <p:extLst>
      <p:ext uri="{BB962C8B-B14F-4D97-AF65-F5344CB8AC3E}">
        <p14:creationId xmlns:p14="http://schemas.microsoft.com/office/powerpoint/2010/main" val="138543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a:extLst>
              <a:ext uri="{FF2B5EF4-FFF2-40B4-BE49-F238E27FC236}">
                <a16:creationId xmlns:a16="http://schemas.microsoft.com/office/drawing/2014/main" id="{73608411-CEF7-FF4A-AAEA-BB7C02F93939}"/>
              </a:ext>
            </a:extLst>
          </p:cNvPr>
          <p:cNvSpPr>
            <a:spLocks noGrp="1"/>
          </p:cNvSpPr>
          <p:nvPr>
            <p:ph type="title"/>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7</a:t>
            </a:fld>
            <a:endParaRPr lang="fr-FR" dirty="0"/>
          </a:p>
        </p:txBody>
      </p:sp>
      <p:sp>
        <p:nvSpPr>
          <p:cNvPr id="6" name="Espace réservé du texte 5"/>
          <p:cNvSpPr>
            <a:spLocks noGrp="1"/>
          </p:cNvSpPr>
          <p:nvPr>
            <p:ph type="body" sz="quarter" idx="13"/>
          </p:nvPr>
        </p:nvSpPr>
        <p:spPr/>
        <p:txBody>
          <a:bodyPr/>
          <a:lstStyle/>
          <a:p>
            <a:r>
              <a:rPr lang="fr-FR" sz="3600" dirty="0"/>
              <a:t>L’AIPD CADRE POUR L’OUTIL D’AIDE À LA DÉCISION </a:t>
            </a:r>
            <a:br>
              <a:rPr lang="fr-FR" sz="3600" dirty="0"/>
            </a:br>
            <a:endParaRPr lang="fr-FR" dirty="0"/>
          </a:p>
        </p:txBody>
      </p:sp>
    </p:spTree>
    <p:extLst>
      <p:ext uri="{BB962C8B-B14F-4D97-AF65-F5344CB8AC3E}">
        <p14:creationId xmlns:p14="http://schemas.microsoft.com/office/powerpoint/2010/main" val="3643612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91880" y="267494"/>
            <a:ext cx="5454008" cy="288032"/>
          </a:xfrm>
        </p:spPr>
        <p:txBody>
          <a:bodyPr/>
          <a:lstStyle/>
          <a:p>
            <a:r>
              <a:rPr lang="fr-FR" sz="2400" dirty="0"/>
              <a:t>Rappel : qu’est-ce qu’une AIPD ?</a:t>
            </a:r>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8</a:t>
            </a:fld>
            <a:endParaRPr lang="fr-FR" dirty="0"/>
          </a:p>
        </p:txBody>
      </p:sp>
      <p:graphicFrame>
        <p:nvGraphicFramePr>
          <p:cNvPr id="7" name="Espace réservé du contenu 6"/>
          <p:cNvGraphicFramePr>
            <a:graphicFrameLocks noGrp="1"/>
          </p:cNvGraphicFramePr>
          <p:nvPr>
            <p:ph sz="quarter" idx="14"/>
            <p:extLst>
              <p:ext uri="{D42A27DB-BD31-4B8C-83A1-F6EECF244321}">
                <p14:modId xmlns:p14="http://schemas.microsoft.com/office/powerpoint/2010/main" val="1454813102"/>
              </p:ext>
            </p:extLst>
          </p:nvPr>
        </p:nvGraphicFramePr>
        <p:xfrm>
          <a:off x="368285" y="1850313"/>
          <a:ext cx="8370800" cy="29318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368285" y="987574"/>
            <a:ext cx="8136904" cy="646331"/>
          </a:xfrm>
          <a:prstGeom prst="rect">
            <a:avLst/>
          </a:prstGeom>
        </p:spPr>
        <p:txBody>
          <a:bodyPr wrap="square">
            <a:spAutoFit/>
          </a:bodyPr>
          <a:lstStyle/>
          <a:p>
            <a:pPr algn="just"/>
            <a:r>
              <a:rPr lang="fr-FR" dirty="0">
                <a:solidFill>
                  <a:srgbClr val="0C5076"/>
                </a:solidFill>
              </a:rPr>
              <a:t>L’AIPD est une évaluation </a:t>
            </a:r>
            <a:r>
              <a:rPr lang="fr-FR" b="1" dirty="0">
                <a:solidFill>
                  <a:srgbClr val="ED7454"/>
                </a:solidFill>
              </a:rPr>
              <a:t>des risques inhérents au traitement </a:t>
            </a:r>
            <a:r>
              <a:rPr lang="fr-FR" dirty="0">
                <a:solidFill>
                  <a:srgbClr val="0C5076"/>
                </a:solidFill>
              </a:rPr>
              <a:t>afin d’identifier et de mettre œuvre </a:t>
            </a:r>
            <a:r>
              <a:rPr lang="fr-FR" b="1" dirty="0">
                <a:solidFill>
                  <a:srgbClr val="ED7454"/>
                </a:solidFill>
              </a:rPr>
              <a:t>des mesures d’atténuation de ces risques</a:t>
            </a:r>
          </a:p>
        </p:txBody>
      </p:sp>
    </p:spTree>
    <p:extLst>
      <p:ext uri="{BB962C8B-B14F-4D97-AF65-F5344CB8AC3E}">
        <p14:creationId xmlns:p14="http://schemas.microsoft.com/office/powerpoint/2010/main" val="3530488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4"/>
          </p:nvPr>
        </p:nvSpPr>
        <p:spPr>
          <a:xfrm>
            <a:off x="274138" y="913757"/>
            <a:ext cx="8515755" cy="761257"/>
          </a:xfrm>
        </p:spPr>
        <p:txBody>
          <a:bodyPr/>
          <a:lstStyle/>
          <a:p>
            <a:pPr algn="just"/>
            <a:r>
              <a:rPr lang="fr-FR" sz="1400" b="1" dirty="0">
                <a:solidFill>
                  <a:srgbClr val="ED7454"/>
                </a:solidFill>
              </a:rPr>
              <a:t>Objectif de l’AIPD cadre </a:t>
            </a:r>
            <a:r>
              <a:rPr lang="fr-FR" sz="1400" dirty="0">
                <a:solidFill>
                  <a:srgbClr val="821164"/>
                </a:solidFill>
              </a:rPr>
              <a:t>: </a:t>
            </a:r>
            <a:r>
              <a:rPr lang="fr-FR" sz="1400" dirty="0"/>
              <a:t>offrir un «</a:t>
            </a:r>
            <a:r>
              <a:rPr lang="fr-FR" sz="1400" b="1" dirty="0">
                <a:solidFill>
                  <a:srgbClr val="ED7454"/>
                </a:solidFill>
              </a:rPr>
              <a:t> socle commun </a:t>
            </a:r>
            <a:r>
              <a:rPr lang="fr-FR" sz="1400" dirty="0"/>
              <a:t>» mais qui doit nécessairement être </a:t>
            </a:r>
            <a:r>
              <a:rPr lang="fr-FR" sz="1400" b="1" dirty="0">
                <a:solidFill>
                  <a:srgbClr val="ED7454"/>
                </a:solidFill>
              </a:rPr>
              <a:t>complété </a:t>
            </a:r>
            <a:r>
              <a:rPr lang="fr-FR" sz="1400" dirty="0"/>
              <a:t>par chaque établissement </a:t>
            </a:r>
            <a:r>
              <a:rPr lang="fr-FR" sz="1400" b="1" dirty="0">
                <a:solidFill>
                  <a:srgbClr val="ED7454"/>
                </a:solidFill>
              </a:rPr>
              <a:t>en fonction de sa situation</a:t>
            </a:r>
            <a:r>
              <a:rPr lang="fr-FR" sz="1400" dirty="0"/>
              <a:t>, de ses risques et des mesures mises en œuvre pour y faire face. </a:t>
            </a:r>
          </a:p>
          <a:p>
            <a:pPr algn="just"/>
            <a:endParaRPr lang="fr-FR" dirty="0"/>
          </a:p>
          <a:p>
            <a:pPr algn="just"/>
            <a:endParaRPr lang="fr-FR" dirty="0">
              <a:solidFill>
                <a:srgbClr val="821164"/>
              </a:solidFill>
            </a:endParaRPr>
          </a:p>
        </p:txBody>
      </p:sp>
      <p:sp>
        <p:nvSpPr>
          <p:cNvPr id="6" name="Espace réservé du numéro de diapositive 5"/>
          <p:cNvSpPr>
            <a:spLocks noGrp="1"/>
          </p:cNvSpPr>
          <p:nvPr>
            <p:ph type="sldNum" sz="quarter" idx="12"/>
          </p:nvPr>
        </p:nvSpPr>
        <p:spPr/>
        <p:txBody>
          <a:bodyPr/>
          <a:lstStyle/>
          <a:p>
            <a:fld id="{733122C9-A0B9-462F-8757-0847AD287B63}" type="slidenum">
              <a:rPr lang="fr-FR" smtClean="0"/>
              <a:pPr/>
              <a:t>9</a:t>
            </a:fld>
            <a:endParaRPr lang="fr-FR" dirty="0"/>
          </a:p>
        </p:txBody>
      </p:sp>
      <p:sp>
        <p:nvSpPr>
          <p:cNvPr id="8" name="ZoneTexte 7"/>
          <p:cNvSpPr txBox="1"/>
          <p:nvPr/>
        </p:nvSpPr>
        <p:spPr>
          <a:xfrm flipH="1">
            <a:off x="274138" y="1736142"/>
            <a:ext cx="8532483" cy="738664"/>
          </a:xfrm>
          <a:prstGeom prst="rect">
            <a:avLst/>
          </a:prstGeom>
          <a:noFill/>
          <a:ln w="28575">
            <a:solidFill>
              <a:srgbClr val="0C5076"/>
            </a:solidFill>
          </a:ln>
        </p:spPr>
        <p:txBody>
          <a:bodyPr wrap="square" rtlCol="0">
            <a:spAutoFit/>
          </a:bodyPr>
          <a:lstStyle/>
          <a:p>
            <a:pPr algn="just"/>
            <a:r>
              <a:rPr lang="fr-FR" sz="1400" b="1" dirty="0">
                <a:solidFill>
                  <a:srgbClr val="ED7454"/>
                </a:solidFill>
              </a:rPr>
              <a:t>Rappel de la CNIL  </a:t>
            </a:r>
            <a:r>
              <a:rPr lang="fr-FR" sz="1400" dirty="0">
                <a:solidFill>
                  <a:srgbClr val="821164"/>
                </a:solidFill>
              </a:rPr>
              <a:t>: </a:t>
            </a:r>
            <a:r>
              <a:rPr lang="fr-FR" sz="1400" dirty="0">
                <a:solidFill>
                  <a:srgbClr val="0C5076"/>
                </a:solidFill>
              </a:rPr>
              <a:t>« adapter ou compléter une éventuelle AIPD (…) à sa situation propre si des risques étaient spécifiques à ses traitements afin de tenir compte, par exemple, de la nature des données traitées ou de la spécificité des mesures de sécurité devant être mises en œuvre »</a:t>
            </a:r>
          </a:p>
        </p:txBody>
      </p:sp>
      <p:sp>
        <p:nvSpPr>
          <p:cNvPr id="9" name="Rectangle 8"/>
          <p:cNvSpPr/>
          <p:nvPr/>
        </p:nvSpPr>
        <p:spPr>
          <a:xfrm>
            <a:off x="273701" y="2692398"/>
            <a:ext cx="8473608" cy="1354217"/>
          </a:xfrm>
          <a:prstGeom prst="rect">
            <a:avLst/>
          </a:prstGeom>
        </p:spPr>
        <p:txBody>
          <a:bodyPr wrap="square">
            <a:spAutoFit/>
          </a:bodyPr>
          <a:lstStyle/>
          <a:p>
            <a:r>
              <a:rPr lang="fr-FR" sz="1600" b="1" dirty="0">
                <a:solidFill>
                  <a:srgbClr val="ED7454"/>
                </a:solidFill>
              </a:rPr>
              <a:t>L’AIPD cadre :</a:t>
            </a:r>
          </a:p>
          <a:p>
            <a:pPr marL="285750" indent="-285750" algn="just">
              <a:buFont typeface="Wingdings" panose="05000000000000000000" pitchFamily="2" charset="2"/>
              <a:buChar char="ü"/>
            </a:pPr>
            <a:r>
              <a:rPr lang="fr-FR" sz="1600" dirty="0">
                <a:solidFill>
                  <a:srgbClr val="0C5076"/>
                </a:solidFill>
              </a:rPr>
              <a:t>Identifie chaque point devant faire l’objet d’une évaluation spécifique ou devant être complété</a:t>
            </a:r>
          </a:p>
          <a:p>
            <a:pPr marL="285750" indent="-285750" algn="just">
              <a:buFont typeface="Wingdings" panose="05000000000000000000" pitchFamily="2" charset="2"/>
              <a:buChar char="ü"/>
            </a:pPr>
            <a:r>
              <a:rPr lang="fr-FR" sz="1600" dirty="0">
                <a:solidFill>
                  <a:srgbClr val="0C5076"/>
                </a:solidFill>
              </a:rPr>
              <a:t>Rappelle les obligations des établissements et les oriente vers les précisions à apporter</a:t>
            </a:r>
          </a:p>
          <a:p>
            <a:pPr algn="just"/>
            <a:endParaRPr lang="fr-FR" dirty="0">
              <a:solidFill>
                <a:srgbClr val="9B008A"/>
              </a:solidFill>
            </a:endParaRPr>
          </a:p>
        </p:txBody>
      </p:sp>
      <p:sp>
        <p:nvSpPr>
          <p:cNvPr id="10" name="ZoneTexte 9"/>
          <p:cNvSpPr txBox="1"/>
          <p:nvPr/>
        </p:nvSpPr>
        <p:spPr>
          <a:xfrm>
            <a:off x="498995" y="3867894"/>
            <a:ext cx="8082768" cy="615553"/>
          </a:xfrm>
          <a:prstGeom prst="rect">
            <a:avLst/>
          </a:prstGeom>
          <a:noFill/>
          <a:ln w="28575">
            <a:solidFill>
              <a:srgbClr val="0C5076"/>
            </a:solidFill>
          </a:ln>
        </p:spPr>
        <p:txBody>
          <a:bodyPr wrap="square" rtlCol="0">
            <a:spAutoFit/>
          </a:bodyPr>
          <a:lstStyle/>
          <a:p>
            <a:pPr marL="342900" indent="-342900" algn="ctr">
              <a:buFont typeface="Wingdings" panose="05000000000000000000" pitchFamily="2" charset="2"/>
              <a:buChar char="Ø"/>
            </a:pPr>
            <a:r>
              <a:rPr lang="fr-FR" sz="1400" dirty="0">
                <a:solidFill>
                  <a:srgbClr val="0C5076"/>
                </a:solidFill>
              </a:rPr>
              <a:t>L’AIPD-cadre a été transmise aux établissements pour appropriation et adaptation en</a:t>
            </a:r>
            <a:r>
              <a:rPr lang="fr-FR" dirty="0"/>
              <a:t> </a:t>
            </a:r>
            <a:r>
              <a:rPr lang="fr-FR" sz="1600" b="1" dirty="0">
                <a:solidFill>
                  <a:srgbClr val="ED7454"/>
                </a:solidFill>
              </a:rPr>
              <a:t>avril 2021</a:t>
            </a:r>
          </a:p>
        </p:txBody>
      </p:sp>
      <p:sp>
        <p:nvSpPr>
          <p:cNvPr id="11" name="ZoneTexte 10"/>
          <p:cNvSpPr txBox="1"/>
          <p:nvPr/>
        </p:nvSpPr>
        <p:spPr>
          <a:xfrm>
            <a:off x="3347864" y="37294"/>
            <a:ext cx="6516216" cy="707886"/>
          </a:xfrm>
          <a:prstGeom prst="rect">
            <a:avLst/>
          </a:prstGeom>
          <a:noFill/>
        </p:spPr>
        <p:txBody>
          <a:bodyPr wrap="square" rtlCol="0">
            <a:spAutoFit/>
          </a:bodyPr>
          <a:lstStyle/>
          <a:p>
            <a:r>
              <a:rPr lang="fr-FR" sz="2000" b="1" dirty="0">
                <a:solidFill>
                  <a:srgbClr val="0C5076"/>
                </a:solidFill>
                <a:latin typeface="+mj-lt"/>
                <a:ea typeface="+mj-ea"/>
                <a:cs typeface="+mj-cs"/>
              </a:rPr>
              <a:t>Un document cadre à adapter par chaque établissement</a:t>
            </a:r>
          </a:p>
        </p:txBody>
      </p:sp>
    </p:spTree>
    <p:extLst>
      <p:ext uri="{BB962C8B-B14F-4D97-AF65-F5344CB8AC3E}">
        <p14:creationId xmlns:p14="http://schemas.microsoft.com/office/powerpoint/2010/main" val="3740436058"/>
      </p:ext>
    </p:extLst>
  </p:cSld>
  <p:clrMapOvr>
    <a:masterClrMapping/>
  </p:clrMapOvr>
</p:sld>
</file>

<file path=ppt/theme/theme1.xml><?xml version="1.0" encoding="utf-8"?>
<a:theme xmlns:a="http://schemas.openxmlformats.org/drawingml/2006/main" name="OPÉRATEUR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ésentation1" id="{8FCDB1F8-448A-9B4E-9E75-912673BA5B96}" vid="{365F31D6-8738-E34B-8C61-30CB0CD3BBA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OPÉRATEURS</Template>
  <TotalTime>599</TotalTime>
  <Words>1560</Words>
  <Application>Microsoft Office PowerPoint</Application>
  <PresentationFormat>Affichage à l'écran (16:9)</PresentationFormat>
  <Paragraphs>128</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Calibri</vt:lpstr>
      <vt:lpstr>Wingdings</vt:lpstr>
      <vt:lpstr>OPÉRATEURS</vt:lpstr>
      <vt:lpstr>w</vt:lpstr>
      <vt:lpstr>Présentation PowerPoint</vt:lpstr>
      <vt:lpstr>Responsabilités des établissements</vt:lpstr>
      <vt:lpstr>L’obligation de conclure une convention de sous-traitance</vt:lpstr>
      <vt:lpstr>Présentation PowerPoint</vt:lpstr>
      <vt:lpstr> Obligation de réaliser une analyse d’impact (AIPD)</vt:lpstr>
      <vt:lpstr>Présentation PowerPoint</vt:lpstr>
      <vt:lpstr>Rappel : qu’est-ce qu’une AIPD ?</vt:lpstr>
      <vt:lpstr>Présentation PowerPoint</vt:lpstr>
      <vt:lpstr>Un document cadre à adapter par chaque établissement</vt:lpstr>
      <vt:lpstr>Présentation PowerPoint</vt:lpstr>
      <vt:lpstr>L’algorithme de l’OAD PARCOURSUP</vt:lpstr>
      <vt:lpstr>Des ressources utiles </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dc:title>
  <dc:subject>Client</dc:subject>
  <dc:creator>Microsoft Office User</dc:creator>
  <cp:lastModifiedBy>Lucie Busquet</cp:lastModifiedBy>
  <cp:revision>35</cp:revision>
  <dcterms:created xsi:type="dcterms:W3CDTF">2020-10-27T08:44:50Z</dcterms:created>
  <dcterms:modified xsi:type="dcterms:W3CDTF">2026-03-03T13:41:08Z</dcterms:modified>
</cp:coreProperties>
</file>