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71" autoAdjust="0"/>
    <p:restoredTop sz="94660"/>
  </p:normalViewPr>
  <p:slideViewPr>
    <p:cSldViewPr snapToGrid="0">
      <p:cViewPr varScale="1">
        <p:scale>
          <a:sx n="78" d="100"/>
          <a:sy n="78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B807-6F68-4D80-9D84-4B733B2970B7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F954-4E9A-4E5D-B769-BE6EA04A0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01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B807-6F68-4D80-9D84-4B733B2970B7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F954-4E9A-4E5D-B769-BE6EA04A0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83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B807-6F68-4D80-9D84-4B733B2970B7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F954-4E9A-4E5D-B769-BE6EA04A0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00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B807-6F68-4D80-9D84-4B733B2970B7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F954-4E9A-4E5D-B769-BE6EA04A0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81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B807-6F68-4D80-9D84-4B733B2970B7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F954-4E9A-4E5D-B769-BE6EA04A0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89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B807-6F68-4D80-9D84-4B733B2970B7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F954-4E9A-4E5D-B769-BE6EA04A0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168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B807-6F68-4D80-9D84-4B733B2970B7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F954-4E9A-4E5D-B769-BE6EA04A0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85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B807-6F68-4D80-9D84-4B733B2970B7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F954-4E9A-4E5D-B769-BE6EA04A0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20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B807-6F68-4D80-9D84-4B733B2970B7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F954-4E9A-4E5D-B769-BE6EA04A0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019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B807-6F68-4D80-9D84-4B733B2970B7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F954-4E9A-4E5D-B769-BE6EA04A0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81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B807-6F68-4D80-9D84-4B733B2970B7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F954-4E9A-4E5D-B769-BE6EA04A0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02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2B807-6F68-4D80-9D84-4B733B2970B7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3F954-4E9A-4E5D-B769-BE6EA04A0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27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946317" y="845128"/>
            <a:ext cx="25894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Marianne" panose="02000000000000000000" pitchFamily="2" charset="0"/>
              </a:rPr>
              <a:t/>
            </a:r>
            <a:br>
              <a:rPr lang="fr-FR" sz="1100" dirty="0">
                <a:latin typeface="Marianne" panose="02000000000000000000" pitchFamily="2" charset="0"/>
              </a:rPr>
            </a:br>
            <a:endParaRPr lang="fr-FR" sz="1100" dirty="0">
              <a:latin typeface="Marianne" panose="020000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414838" y="390796"/>
            <a:ext cx="2998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Marianne" panose="02000000000000000000" pitchFamily="2" charset="0"/>
              </a:rPr>
              <a:t>L’engagement étudiant</a:t>
            </a:r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625862" y="1277400"/>
            <a:ext cx="10980161" cy="29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7"/>
          <p:cNvSpPr/>
          <p:nvPr/>
        </p:nvSpPr>
        <p:spPr>
          <a:xfrm>
            <a:off x="350492" y="1368348"/>
            <a:ext cx="3417114" cy="6738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atin typeface="Marianne" panose="02000000000000000000" pitchFamily="2" charset="0"/>
              </a:rPr>
              <a:t>Étudiant : vous souhaitez vous engager ? </a:t>
            </a:r>
          </a:p>
        </p:txBody>
      </p:sp>
      <p:sp>
        <p:nvSpPr>
          <p:cNvPr id="9" name="Ellipse 8"/>
          <p:cNvSpPr/>
          <p:nvPr/>
        </p:nvSpPr>
        <p:spPr>
          <a:xfrm>
            <a:off x="4414838" y="1379662"/>
            <a:ext cx="3343275" cy="77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atin typeface="Marianne" panose="02000000000000000000" pitchFamily="2" charset="0"/>
              </a:rPr>
              <a:t>Valider son engagements dans son cursus </a:t>
            </a:r>
          </a:p>
        </p:txBody>
      </p:sp>
      <p:sp>
        <p:nvSpPr>
          <p:cNvPr id="10" name="Ellipse 9"/>
          <p:cNvSpPr/>
          <p:nvPr/>
        </p:nvSpPr>
        <p:spPr>
          <a:xfrm>
            <a:off x="8463554" y="1326992"/>
            <a:ext cx="3295060" cy="11253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atin typeface="Marianne" panose="02000000000000000000" pitchFamily="2" charset="0"/>
              </a:rPr>
              <a:t>Valoriser votre engagement en vue de votre insertion professionnelle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4521" y="2651539"/>
            <a:ext cx="3541681" cy="3111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100" dirty="0">
                <a:latin typeface="Marianne" panose="02000000000000000000" pitchFamily="2" charset="0"/>
              </a:rPr>
              <a:t/>
            </a:r>
            <a:br>
              <a:rPr lang="fr-FR" sz="1100" dirty="0">
                <a:latin typeface="Marianne" panose="02000000000000000000" pitchFamily="2" charset="0"/>
              </a:rPr>
            </a:br>
            <a:endParaRPr lang="fr-FR" sz="1100" dirty="0">
              <a:latin typeface="Marianne" panose="02000000000000000000" pitchFamily="2" charset="0"/>
            </a:endParaRPr>
          </a:p>
          <a:p>
            <a:pPr fontAlgn="base"/>
            <a:endParaRPr lang="fr-FR" sz="1100" dirty="0">
              <a:latin typeface="Marianne" panose="02000000000000000000" pitchFamily="2" charset="0"/>
            </a:endParaRPr>
          </a:p>
          <a:p>
            <a:pPr fontAlgn="base"/>
            <a:endParaRPr lang="fr-FR" sz="1100" dirty="0">
              <a:latin typeface="Marianne" panose="02000000000000000000" pitchFamily="2" charset="0"/>
            </a:endParaRPr>
          </a:p>
          <a:p>
            <a:pPr algn="just" fontAlgn="base"/>
            <a:endParaRPr lang="fr-FR" sz="1100" b="1" dirty="0">
              <a:latin typeface="Marianne" panose="02000000000000000000" pitchFamily="2" charset="0"/>
            </a:endParaRPr>
          </a:p>
          <a:p>
            <a:pPr fontAlgn="base"/>
            <a:endParaRPr lang="fr-FR" sz="1100" b="1" dirty="0">
              <a:latin typeface="Marianne" panose="02000000000000000000" pitchFamily="2" charset="0"/>
            </a:endParaRPr>
          </a:p>
          <a:p>
            <a:pPr fontAlgn="base"/>
            <a:endParaRPr lang="fr-FR" sz="1100" b="1" dirty="0">
              <a:latin typeface="Marianne" panose="02000000000000000000" pitchFamily="2" charset="0"/>
            </a:endParaRPr>
          </a:p>
          <a:p>
            <a:pPr fontAlgn="base"/>
            <a:r>
              <a:rPr lang="fr-FR" sz="1100" dirty="0">
                <a:latin typeface="Marianne" panose="02000000000000000000" pitchFamily="2" charset="0"/>
              </a:rPr>
              <a:t>Cet engagement doit être compatible avec vos études</a:t>
            </a:r>
          </a:p>
          <a:p>
            <a:pPr fontAlgn="base"/>
            <a:endParaRPr lang="fr-FR" sz="1100" b="1" dirty="0">
              <a:latin typeface="Marianne" panose="02000000000000000000" pitchFamily="2" charset="0"/>
            </a:endParaRPr>
          </a:p>
          <a:p>
            <a:pPr fontAlgn="base"/>
            <a:r>
              <a:rPr lang="fr-FR" sz="1100" b="1" dirty="0">
                <a:latin typeface="Marianne" panose="02000000000000000000" pitchFamily="2" charset="0"/>
              </a:rPr>
              <a:t>Votre établissement  peut proposer des aménagements</a:t>
            </a:r>
            <a:r>
              <a:rPr lang="fr-FR" sz="1100" dirty="0">
                <a:latin typeface="Marianne" panose="02000000000000000000" pitchFamily="2" charset="0"/>
              </a:rPr>
              <a:t> pour concilier vos études avec votre vie associative :</a:t>
            </a:r>
          </a:p>
          <a:p>
            <a:pPr marL="171450" indent="-171450" fontAlgn="base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Aménagement emploi du temps, modalités de contrôle des connaissances, durée cursus</a:t>
            </a:r>
          </a:p>
          <a:p>
            <a:pPr marL="171450" indent="-171450" fontAlgn="base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Enseignement à distance</a:t>
            </a:r>
          </a:p>
          <a:p>
            <a:pPr marL="171450" indent="-171450" fontAlgn="base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Intégration d’autres groupes de TP / TD</a:t>
            </a:r>
          </a:p>
          <a:p>
            <a:pPr marL="171450" indent="-171450" fontAlgn="base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Absences ponctuelles autorisées</a:t>
            </a:r>
          </a:p>
          <a:p>
            <a:pPr marL="171450" indent="-171450" fontAlgn="base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Aménagement dans le cadre du régime spéciale d’études</a:t>
            </a:r>
          </a:p>
          <a:p>
            <a:pPr marL="171450" indent="-171450" fontAlgn="base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Autres</a:t>
            </a:r>
          </a:p>
          <a:p>
            <a:pPr algn="just" fontAlgn="base"/>
            <a:endParaRPr lang="fr-FR" sz="1100" dirty="0">
              <a:latin typeface="Marianne" panose="02000000000000000000" pitchFamily="2" charset="0"/>
            </a:endParaRP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>Les possibilités doivent être vérifiées auprès de votre  établissement</a:t>
            </a:r>
          </a:p>
          <a:p>
            <a:pPr algn="just"/>
            <a:endParaRPr lang="fr-FR" sz="1100" dirty="0">
              <a:latin typeface="Marianne" panose="02000000000000000000" pitchFamily="2" charset="0"/>
            </a:endParaRP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/>
            </a:r>
            <a:br>
              <a:rPr lang="fr-FR" sz="1100" dirty="0">
                <a:latin typeface="Marianne" panose="02000000000000000000" pitchFamily="2" charset="0"/>
              </a:rPr>
            </a:br>
            <a:endParaRPr lang="fr-FR" sz="1100" dirty="0">
              <a:latin typeface="Marianne" panose="02000000000000000000" pitchFamily="2" charset="0"/>
            </a:endParaRP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/>
            </a:r>
            <a:br>
              <a:rPr lang="fr-FR" sz="1100" dirty="0">
                <a:latin typeface="Marianne" panose="02000000000000000000" pitchFamily="2" charset="0"/>
              </a:rPr>
            </a:br>
            <a:endParaRPr lang="fr-FR" sz="1100" dirty="0">
              <a:latin typeface="Marianne" panose="02000000000000000000" pitchFamily="2" charset="0"/>
            </a:endParaRPr>
          </a:p>
          <a:p>
            <a:pPr algn="ctr"/>
            <a:r>
              <a:rPr lang="fr-FR" sz="1100" dirty="0">
                <a:latin typeface="Marianne" panose="02000000000000000000" pitchFamily="2" charset="0"/>
              </a:rPr>
              <a:t/>
            </a:r>
            <a:br>
              <a:rPr lang="fr-FR" sz="1100" dirty="0">
                <a:latin typeface="Marianne" panose="02000000000000000000" pitchFamily="2" charset="0"/>
              </a:rPr>
            </a:br>
            <a:endParaRPr lang="fr-FR" sz="1100" dirty="0">
              <a:latin typeface="Marianne" panose="02000000000000000000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423517" y="2693531"/>
            <a:ext cx="3507833" cy="273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100" dirty="0">
                <a:latin typeface="Marianne" panose="02000000000000000000" pitchFamily="2" charset="0"/>
              </a:rPr>
              <a:t>Un engagement est une </a:t>
            </a:r>
            <a:r>
              <a:rPr lang="fr-FR" sz="1100" b="1" dirty="0">
                <a:latin typeface="Marianne" panose="02000000000000000000" pitchFamily="2" charset="0"/>
              </a:rPr>
              <a:t>opportunité </a:t>
            </a: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>- de développer des </a:t>
            </a:r>
            <a:r>
              <a:rPr lang="fr-FR" sz="1100" b="1" dirty="0">
                <a:latin typeface="Marianne" panose="02000000000000000000" pitchFamily="2" charset="0"/>
              </a:rPr>
              <a:t>compétences </a:t>
            </a: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>- d’avoir de </a:t>
            </a:r>
            <a:r>
              <a:rPr lang="fr-FR" sz="1100" b="1" dirty="0">
                <a:latin typeface="Marianne" panose="02000000000000000000" pitchFamily="2" charset="0"/>
              </a:rPr>
              <a:t>premières responsabilités </a:t>
            </a: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>que vous pourrez </a:t>
            </a:r>
            <a:r>
              <a:rPr lang="fr-FR" sz="1100" b="1" dirty="0">
                <a:latin typeface="Marianne" panose="02000000000000000000" pitchFamily="2" charset="0"/>
              </a:rPr>
              <a:t>faire valoir tout au long de votre vie professionnelle </a:t>
            </a: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> </a:t>
            </a:r>
          </a:p>
          <a:p>
            <a:pPr algn="just"/>
            <a:r>
              <a:rPr lang="fr-FR" sz="1100" b="1" dirty="0">
                <a:latin typeface="Marianne" panose="02000000000000000000" pitchFamily="2" charset="0"/>
              </a:rPr>
              <a:t>Différents outils </a:t>
            </a:r>
            <a:r>
              <a:rPr lang="fr-FR" sz="1100" dirty="0">
                <a:latin typeface="Marianne" panose="02000000000000000000" pitchFamily="2" charset="0"/>
              </a:rPr>
              <a:t>existent pour cette valorisation :  annexe au diplôme, portfolio, passeport de compétences, open badge, etc. </a:t>
            </a:r>
          </a:p>
          <a:p>
            <a:pPr algn="just"/>
            <a:endParaRPr lang="fr-FR" sz="1100" dirty="0">
              <a:latin typeface="Marianne" panose="02000000000000000000" pitchFamily="2" charset="0"/>
            </a:endParaRP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>A noter : des associations élaborent des outils </a:t>
            </a:r>
            <a:r>
              <a:rPr lang="fr-FR" sz="1100" b="1" dirty="0">
                <a:latin typeface="Marianne" panose="02000000000000000000" pitchFamily="2" charset="0"/>
              </a:rPr>
              <a:t>d'aide à l'identification et à la valorisation des compétences acquises dans un parcours d’engagement </a:t>
            </a:r>
          </a:p>
          <a:p>
            <a:pPr algn="just"/>
            <a:endParaRPr lang="fr-FR" sz="1100" dirty="0">
              <a:latin typeface="Marianne" panose="02000000000000000000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31578" y="2545492"/>
            <a:ext cx="4266563" cy="20959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sz="1100" dirty="0">
              <a:latin typeface="Marianne" panose="02000000000000000000" pitchFamily="2" charset="0"/>
            </a:endParaRPr>
          </a:p>
          <a:p>
            <a:pPr algn="just"/>
            <a:r>
              <a:rPr lang="fr-FR" sz="1100" b="1" dirty="0">
                <a:latin typeface="Marianne" panose="02000000000000000000" pitchFamily="2" charset="0"/>
              </a:rPr>
              <a:t>Qu’est ce que la validation de l’engagement étudiant ? </a:t>
            </a:r>
          </a:p>
          <a:p>
            <a:pPr algn="just"/>
            <a:endParaRPr lang="fr-FR" sz="1100" dirty="0">
              <a:latin typeface="Marianne" panose="02000000000000000000" pitchFamily="2" charset="0"/>
            </a:endParaRP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>Il peut prendre des formes diverses : 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unité d’enseignement dédiée attribuant des crédits ECTS,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octroi de point bonus dans la moyenne générale, 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dispense partielle ou totale de stage. </a:t>
            </a: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>Ces dispositions peuvent éventuellement s’accompagner d’aménagement de emploi du temps</a:t>
            </a: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>Les possibilités de modalités de validation doivent être vérifiées auprès de votre  établissement</a:t>
            </a: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> </a:t>
            </a:r>
          </a:p>
          <a:p>
            <a:pPr algn="just"/>
            <a:endParaRPr lang="fr-FR" sz="1100" dirty="0">
              <a:latin typeface="Marianne" panose="02000000000000000000" pitchFamily="2" charset="0"/>
            </a:endParaRPr>
          </a:p>
          <a:p>
            <a:pPr algn="just"/>
            <a:endParaRPr lang="fr-FR" sz="1100" dirty="0">
              <a:latin typeface="Marianne" panose="02000000000000000000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31578" y="4832242"/>
            <a:ext cx="4266563" cy="1931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sz="1100" dirty="0">
              <a:latin typeface="Marianne" panose="02000000000000000000" pitchFamily="2" charset="0"/>
            </a:endParaRPr>
          </a:p>
          <a:p>
            <a:pPr algn="just"/>
            <a:endParaRPr lang="fr-FR" sz="1100" dirty="0">
              <a:latin typeface="Marianne" panose="02000000000000000000" pitchFamily="2" charset="0"/>
            </a:endParaRPr>
          </a:p>
          <a:p>
            <a:pPr algn="just"/>
            <a:endParaRPr lang="fr-FR" sz="1100" dirty="0">
              <a:latin typeface="Marianne" panose="02000000000000000000" pitchFamily="2" charset="0"/>
            </a:endParaRPr>
          </a:p>
          <a:p>
            <a:pPr algn="just"/>
            <a:endParaRPr lang="fr-FR" sz="1100" dirty="0">
              <a:latin typeface="Marianne" panose="02000000000000000000" pitchFamily="2" charset="0"/>
            </a:endParaRPr>
          </a:p>
          <a:p>
            <a:pPr algn="just"/>
            <a:endParaRPr lang="fr-FR" sz="1100" dirty="0">
              <a:latin typeface="Marianne" panose="02000000000000000000" pitchFamily="2" charset="0"/>
            </a:endParaRP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>Les types d’engagement pouvant être reconnus</a:t>
            </a:r>
            <a:r>
              <a:rPr lang="fr-FR" sz="1100" i="1" dirty="0">
                <a:latin typeface="Marianne" panose="02000000000000000000" pitchFamily="2" charset="0"/>
              </a:rPr>
              <a:t>  (Liste non exhaustive) 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activité bénévole au sein d’une association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activité professionnelle, que celle-ci s’exerce ou non au sein de l’établissement 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activité sportive exercée par une personne ayant le statut d’étudiant sportif de haut niveau 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engagement de réserviste dans la Garde nationale ou la réserve civique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engagement de sapeur-pompier volontaire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volontariat de Service Civique 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latin typeface="Marianne" panose="02000000000000000000" pitchFamily="2" charset="0"/>
              </a:rPr>
              <a:t> </a:t>
            </a:r>
            <a:br>
              <a:rPr lang="fr-FR" sz="1100" dirty="0">
                <a:latin typeface="Marianne" panose="02000000000000000000" pitchFamily="2" charset="0"/>
              </a:rPr>
            </a:br>
            <a:endParaRPr lang="fr-FR" sz="1100" dirty="0">
              <a:latin typeface="Marianne" panose="02000000000000000000" pitchFamily="2" charset="0"/>
            </a:endParaRPr>
          </a:p>
          <a:p>
            <a:pPr algn="just"/>
            <a:r>
              <a:rPr lang="fr-FR" sz="1100" dirty="0">
                <a:latin typeface="Marianne" panose="02000000000000000000" pitchFamily="2" charset="0"/>
              </a:rPr>
              <a:t/>
            </a:r>
            <a:br>
              <a:rPr lang="fr-FR" sz="1100" dirty="0">
                <a:latin typeface="Marianne" panose="02000000000000000000" pitchFamily="2" charset="0"/>
              </a:rPr>
            </a:br>
            <a:endParaRPr lang="fr-FR" sz="1100" dirty="0">
              <a:latin typeface="Marianne" panose="02000000000000000000" pitchFamily="2" charset="0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E1730694-BBE3-7A49-F5F4-4B33596C4F86}"/>
              </a:ext>
            </a:extLst>
          </p:cNvPr>
          <p:cNvSpPr/>
          <p:nvPr/>
        </p:nvSpPr>
        <p:spPr>
          <a:xfrm>
            <a:off x="164521" y="5915025"/>
            <a:ext cx="3407354" cy="84875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atin typeface="Marianne" panose="02000000000000000000" pitchFamily="2" charset="0"/>
              </a:rPr>
              <a:t>Donner du temps à une association tout en réussissant ses études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F31E5EA3-3F99-1E4A-4B2C-59BF2F337F00}"/>
              </a:ext>
            </a:extLst>
          </p:cNvPr>
          <p:cNvSpPr/>
          <p:nvPr/>
        </p:nvSpPr>
        <p:spPr>
          <a:xfrm>
            <a:off x="8423517" y="5762576"/>
            <a:ext cx="3417114" cy="931087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atin typeface="Marianne" panose="02000000000000000000" pitchFamily="2" charset="0"/>
              </a:rPr>
              <a:t>Proposer à votre futur</a:t>
            </a:r>
          </a:p>
          <a:p>
            <a:pPr algn="ctr"/>
            <a:r>
              <a:rPr lang="fr-FR" sz="1100" dirty="0">
                <a:latin typeface="Marianne" panose="02000000000000000000" pitchFamily="2" charset="0"/>
              </a:rPr>
              <a:t>employeur un outil simple et fiable</a:t>
            </a:r>
          </a:p>
        </p:txBody>
      </p:sp>
    </p:spTree>
    <p:extLst>
      <p:ext uri="{BB962C8B-B14F-4D97-AF65-F5344CB8AC3E}">
        <p14:creationId xmlns:p14="http://schemas.microsoft.com/office/powerpoint/2010/main" val="21279791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318</Words>
  <Application>Microsoft Office PowerPoint</Application>
  <PresentationFormat>Grand écran</PresentationFormat>
  <Paragraphs>61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Marianne</vt:lpstr>
      <vt:lpstr>Thème Office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Ouael BEN HABHAB</dc:creator>
  <cp:lastModifiedBy>Ouael BEN HABHAB</cp:lastModifiedBy>
  <cp:revision>20</cp:revision>
  <dcterms:created xsi:type="dcterms:W3CDTF">2022-12-14T20:27:15Z</dcterms:created>
  <dcterms:modified xsi:type="dcterms:W3CDTF">2024-05-13T15:30:52Z</dcterms:modified>
</cp:coreProperties>
</file>