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2" autoAdjust="0"/>
    <p:restoredTop sz="94660"/>
  </p:normalViewPr>
  <p:slideViewPr>
    <p:cSldViewPr snapToGrid="0">
      <p:cViewPr varScale="1">
        <p:scale>
          <a:sx n="78" d="100"/>
          <a:sy n="78" d="100"/>
        </p:scale>
        <p:origin x="7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B530B359-1BA2-4287-8A6E-D91404D07044}" type="datetimeFigureOut">
              <a:rPr lang="fr-FR" smtClean="0"/>
              <a:t>07/05/2024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2360761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30B359-1BA2-4287-8A6E-D91404D07044}" type="datetimeFigureOut">
              <a:rPr lang="fr-FR" smtClean="0"/>
              <a:t>07/05/2024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195994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30B359-1BA2-4287-8A6E-D91404D07044}" type="datetimeFigureOut">
              <a:rPr lang="fr-FR" smtClean="0"/>
              <a:t>07/05/2024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2754524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30B359-1BA2-4287-8A6E-D91404D07044}" type="datetimeFigureOut">
              <a:rPr lang="fr-FR" smtClean="0"/>
              <a:t>07/05/2024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981698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B530B359-1BA2-4287-8A6E-D91404D07044}" type="datetimeFigureOut">
              <a:rPr lang="fr-FR" smtClean="0"/>
              <a:t>07/05/2024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351187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530B359-1BA2-4287-8A6E-D91404D07044}" type="datetimeFigureOut">
              <a:rPr lang="fr-FR" smtClean="0"/>
              <a:t>07/05/2024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370439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530B359-1BA2-4287-8A6E-D91404D07044}" type="datetimeFigureOut">
              <a:rPr lang="fr-FR" smtClean="0"/>
              <a:t>07/05/2024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108988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B530B359-1BA2-4287-8A6E-D91404D07044}" type="datetimeFigureOut">
              <a:rPr lang="fr-FR" smtClean="0"/>
              <a:t>07/05/2024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1046178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530B359-1BA2-4287-8A6E-D91404D07044}" type="datetimeFigureOut">
              <a:rPr lang="fr-FR" smtClean="0"/>
              <a:t>07/05/2024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2025379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530B359-1BA2-4287-8A6E-D91404D07044}" type="datetimeFigureOut">
              <a:rPr lang="fr-FR" smtClean="0"/>
              <a:t>07/05/2024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1784500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530B359-1BA2-4287-8A6E-D91404D07044}" type="datetimeFigureOut">
              <a:rPr lang="fr-FR" smtClean="0"/>
              <a:t>07/05/2024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9E75C8-785A-4562-925D-AA912E0A6659}" type="slidenum">
              <a:rPr lang="fr-FR" smtClean="0"/>
              <a:t>‹N°›</a:t>
            </a:fld>
            <a:endParaRPr lang="fr-FR"/>
          </a:p>
        </p:txBody>
      </p:sp>
    </p:spTree>
    <p:extLst>
      <p:ext uri="{BB962C8B-B14F-4D97-AF65-F5344CB8AC3E}">
        <p14:creationId xmlns:p14="http://schemas.microsoft.com/office/powerpoint/2010/main" val="284391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30B359-1BA2-4287-8A6E-D91404D07044}" type="datetimeFigureOut">
              <a:rPr lang="fr-FR" smtClean="0"/>
              <a:t>07/05/2024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9E75C8-785A-4562-925D-AA912E0A6659}" type="slidenum">
              <a:rPr lang="fr-FR" smtClean="0"/>
              <a:t>‹N°›</a:t>
            </a:fld>
            <a:endParaRPr lang="fr-FR"/>
          </a:p>
        </p:txBody>
      </p:sp>
    </p:spTree>
    <p:extLst>
      <p:ext uri="{BB962C8B-B14F-4D97-AF65-F5344CB8AC3E}">
        <p14:creationId xmlns:p14="http://schemas.microsoft.com/office/powerpoint/2010/main" val="3554984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062453" y="156495"/>
            <a:ext cx="1791057" cy="261610"/>
          </a:xfrm>
          <a:prstGeom prst="rect">
            <a:avLst/>
          </a:prstGeom>
          <a:noFill/>
        </p:spPr>
        <p:txBody>
          <a:bodyPr wrap="square" rtlCol="0">
            <a:spAutoFit/>
          </a:bodyPr>
          <a:lstStyle/>
          <a:p>
            <a:r>
              <a:rPr lang="fr-FR" sz="1100" b="1" u="sng" dirty="0">
                <a:latin typeface="Marianne" panose="02000000000000000000" pitchFamily="2" charset="0"/>
              </a:rPr>
              <a:t>L’engagement étudiant</a:t>
            </a:r>
          </a:p>
        </p:txBody>
      </p:sp>
      <p:cxnSp>
        <p:nvCxnSpPr>
          <p:cNvPr id="8" name="Connecteur droit 7"/>
          <p:cNvCxnSpPr/>
          <p:nvPr/>
        </p:nvCxnSpPr>
        <p:spPr>
          <a:xfrm>
            <a:off x="577224" y="867377"/>
            <a:ext cx="10571017" cy="22327"/>
          </a:xfrm>
          <a:prstGeom prst="line">
            <a:avLst/>
          </a:prstGeom>
        </p:spPr>
        <p:style>
          <a:lnRef idx="1">
            <a:schemeClr val="accent1"/>
          </a:lnRef>
          <a:fillRef idx="0">
            <a:schemeClr val="accent1"/>
          </a:fillRef>
          <a:effectRef idx="0">
            <a:schemeClr val="accent1"/>
          </a:effectRef>
          <a:fontRef idx="minor">
            <a:schemeClr val="tx1"/>
          </a:fontRef>
        </p:style>
      </p:cxnSp>
      <p:sp>
        <p:nvSpPr>
          <p:cNvPr id="9" name="Ellipse 8"/>
          <p:cNvSpPr/>
          <p:nvPr/>
        </p:nvSpPr>
        <p:spPr>
          <a:xfrm>
            <a:off x="422144" y="1400961"/>
            <a:ext cx="2751065" cy="790231"/>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000" dirty="0">
                <a:latin typeface="Marianne" panose="02000000000000000000" pitchFamily="2" charset="0"/>
              </a:rPr>
              <a:t>Permettre à vos étudiants de réussir leurs études tout en s’engageant </a:t>
            </a:r>
          </a:p>
        </p:txBody>
      </p:sp>
      <p:sp>
        <p:nvSpPr>
          <p:cNvPr id="10" name="Ellipse 9"/>
          <p:cNvSpPr/>
          <p:nvPr/>
        </p:nvSpPr>
        <p:spPr>
          <a:xfrm>
            <a:off x="4448176" y="1323975"/>
            <a:ext cx="3009900" cy="86133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100" dirty="0">
                <a:latin typeface="Marianne" panose="02000000000000000000" pitchFamily="2" charset="0"/>
              </a:rPr>
              <a:t>Développer une politique de reconnaissance de l’engagement étudiant </a:t>
            </a:r>
          </a:p>
        </p:txBody>
      </p:sp>
      <p:sp>
        <p:nvSpPr>
          <p:cNvPr id="11" name="Ellipse 10"/>
          <p:cNvSpPr/>
          <p:nvPr/>
        </p:nvSpPr>
        <p:spPr>
          <a:xfrm>
            <a:off x="8596507" y="1323975"/>
            <a:ext cx="2885711" cy="81818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100" dirty="0">
                <a:latin typeface="Marianne" panose="02000000000000000000" pitchFamily="2" charset="0"/>
              </a:rPr>
              <a:t>Valoriser les compétences acquises en vue de l’insertion professionnelle</a:t>
            </a:r>
          </a:p>
        </p:txBody>
      </p:sp>
      <p:sp>
        <p:nvSpPr>
          <p:cNvPr id="12" name="Rectangle 11"/>
          <p:cNvSpPr/>
          <p:nvPr/>
        </p:nvSpPr>
        <p:spPr>
          <a:xfrm>
            <a:off x="260326" y="2362040"/>
            <a:ext cx="3367760" cy="1980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800" dirty="0">
                <a:latin typeface="Marianne" panose="02000000000000000000" pitchFamily="2" charset="0"/>
              </a:rPr>
              <a:t/>
            </a:r>
            <a:br>
              <a:rPr lang="fr-FR" sz="800" dirty="0">
                <a:latin typeface="Marianne" panose="02000000000000000000" pitchFamily="2" charset="0"/>
              </a:rPr>
            </a:br>
            <a:r>
              <a:rPr lang="fr-FR" sz="800" b="1" dirty="0">
                <a:latin typeface="Marianne" panose="02000000000000000000" pitchFamily="2" charset="0"/>
              </a:rPr>
              <a:t>La CFVU, ou l’instance en tenant lieu, définit les dispositifs d’aménagement des études pour les étudiants listés à l’article L 611-11 du Code de l’éducation</a:t>
            </a:r>
            <a:r>
              <a:rPr lang="fr-FR" sz="800" dirty="0">
                <a:latin typeface="Marianne" panose="02000000000000000000" pitchFamily="2" charset="0"/>
              </a:rPr>
              <a:t> (responsabilités associatives, étudiants élus, service civique…)</a:t>
            </a:r>
          </a:p>
          <a:p>
            <a:pPr algn="just"/>
            <a:endParaRPr lang="fr-FR" sz="800" b="1" dirty="0">
              <a:latin typeface="Marianne" panose="02000000000000000000" pitchFamily="2" charset="0"/>
            </a:endParaRPr>
          </a:p>
          <a:p>
            <a:pPr algn="just"/>
            <a:r>
              <a:rPr lang="fr-FR" sz="800" b="1" dirty="0">
                <a:latin typeface="Marianne" panose="02000000000000000000" pitchFamily="2" charset="0"/>
              </a:rPr>
              <a:t>Ces aménagement </a:t>
            </a:r>
            <a:r>
              <a:rPr lang="fr-FR" sz="800" dirty="0">
                <a:latin typeface="Marianne" panose="02000000000000000000" pitchFamily="2" charset="0"/>
              </a:rPr>
              <a:t>(listés article  D 611-9) </a:t>
            </a:r>
            <a:r>
              <a:rPr lang="fr-FR" sz="800" b="1" dirty="0">
                <a:latin typeface="Marianne" panose="02000000000000000000" pitchFamily="2" charset="0"/>
              </a:rPr>
              <a:t>peuvent porter sur l’emploi du temps, les modalités de contrôle des connaissances, sur la durée du cursus d’études,  sur de l’enseignement à distance ou d'autres modalités proposées par l'établissement </a:t>
            </a:r>
            <a:r>
              <a:rPr lang="fr-FR" sz="800" dirty="0">
                <a:latin typeface="Marianne" panose="02000000000000000000" pitchFamily="2" charset="0"/>
              </a:rPr>
              <a:t>(moyens matériels ou financiers)</a:t>
            </a:r>
            <a:r>
              <a:rPr lang="fr-FR" sz="800" b="1" dirty="0">
                <a:latin typeface="Marianne" panose="02000000000000000000" pitchFamily="2" charset="0"/>
              </a:rPr>
              <a:t>, notamment dans le cadre du Régime spécial d'études (RSE). À ce titre, celles et ceux ayant par exemple le statut d'étudiant artiste ou d'étudiant sportif de haut niveau peuvent être concernés.</a:t>
            </a:r>
          </a:p>
          <a:p>
            <a:pPr algn="just"/>
            <a:r>
              <a:rPr lang="fr-FR" sz="800" dirty="0">
                <a:latin typeface="Marianne" panose="02000000000000000000" pitchFamily="2" charset="0"/>
              </a:rPr>
              <a:t/>
            </a:r>
            <a:br>
              <a:rPr lang="fr-FR" sz="800" dirty="0">
                <a:latin typeface="Marianne" panose="02000000000000000000" pitchFamily="2" charset="0"/>
              </a:rPr>
            </a:br>
            <a:endParaRPr lang="fr-FR" sz="800" dirty="0">
              <a:latin typeface="Marianne" panose="02000000000000000000" pitchFamily="2" charset="0"/>
            </a:endParaRPr>
          </a:p>
          <a:p>
            <a:pPr algn="ctr"/>
            <a:r>
              <a:rPr lang="fr-FR" sz="800" dirty="0">
                <a:latin typeface="Marianne" panose="02000000000000000000" pitchFamily="2" charset="0"/>
              </a:rPr>
              <a:t/>
            </a:r>
            <a:br>
              <a:rPr lang="fr-FR" sz="800" dirty="0">
                <a:latin typeface="Marianne" panose="02000000000000000000" pitchFamily="2" charset="0"/>
              </a:rPr>
            </a:br>
            <a:endParaRPr lang="fr-FR" sz="800" dirty="0">
              <a:latin typeface="Marianne" panose="02000000000000000000" pitchFamily="2" charset="0"/>
            </a:endParaRPr>
          </a:p>
        </p:txBody>
      </p:sp>
      <p:sp>
        <p:nvSpPr>
          <p:cNvPr id="13" name="Rectangle 12"/>
          <p:cNvSpPr/>
          <p:nvPr/>
        </p:nvSpPr>
        <p:spPr>
          <a:xfrm>
            <a:off x="8671245" y="4516027"/>
            <a:ext cx="2708230" cy="1587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800" dirty="0">
                <a:latin typeface="Marianne" panose="02000000000000000000" pitchFamily="2" charset="0"/>
              </a:rPr>
              <a:t>Autres possibilités : portfolio, open badge</a:t>
            </a:r>
          </a:p>
        </p:txBody>
      </p:sp>
      <p:sp>
        <p:nvSpPr>
          <p:cNvPr id="17" name="Rectangle 16"/>
          <p:cNvSpPr/>
          <p:nvPr/>
        </p:nvSpPr>
        <p:spPr>
          <a:xfrm>
            <a:off x="260326" y="4536523"/>
            <a:ext cx="3379979" cy="15672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fr-FR" sz="800" dirty="0">
                <a:latin typeface="Marianne" panose="02000000000000000000" pitchFamily="2" charset="0"/>
              </a:rPr>
              <a:t>A noter qu’il existe également des possibilités d’aménagements pour les étudiants qui ne sont pas listés à l’article L 611-11 et qui sont prévus </a:t>
            </a:r>
            <a:r>
              <a:rPr lang="fr-FR" sz="800" b="1" dirty="0">
                <a:latin typeface="Marianne" panose="02000000000000000000" pitchFamily="2" charset="0"/>
              </a:rPr>
              <a:t>par l’arrêté du </a:t>
            </a:r>
            <a:r>
              <a:rPr lang="fr-FR" sz="800" b="1" dirty="0">
                <a:solidFill>
                  <a:prstClr val="white"/>
                </a:solidFill>
                <a:latin typeface="Marianne" panose="02000000000000000000" pitchFamily="2" charset="0"/>
              </a:rPr>
              <a:t>30 juillet 2019 </a:t>
            </a:r>
            <a:r>
              <a:rPr lang="fr-FR" sz="800" dirty="0">
                <a:solidFill>
                  <a:prstClr val="white"/>
                </a:solidFill>
                <a:latin typeface="Marianne" panose="02000000000000000000" pitchFamily="2" charset="0"/>
              </a:rPr>
              <a:t>(étudiant artiste, sportif de haut niveau, étudiants aidants familiaux, etc.)     </a:t>
            </a:r>
          </a:p>
          <a:p>
            <a:pPr lvl="0" algn="just"/>
            <a:endParaRPr lang="fr-FR" sz="800" dirty="0">
              <a:solidFill>
                <a:prstClr val="white"/>
              </a:solidFill>
              <a:latin typeface="Marianne" panose="02000000000000000000" pitchFamily="2" charset="0"/>
            </a:endParaRPr>
          </a:p>
          <a:p>
            <a:pPr lvl="0" algn="just"/>
            <a:r>
              <a:rPr lang="fr-FR" sz="800" b="1" dirty="0">
                <a:solidFill>
                  <a:prstClr val="white"/>
                </a:solidFill>
                <a:latin typeface="Marianne" panose="02000000000000000000" pitchFamily="2" charset="0"/>
              </a:rPr>
              <a:t>Ces aménagements, autorisés par l’article L.612-11, sont définis par la CFVU ou l’instance en tenant lieu. </a:t>
            </a:r>
            <a:endParaRPr lang="fr-FR" sz="800" dirty="0">
              <a:latin typeface="Marianne" panose="02000000000000000000" pitchFamily="2" charset="0"/>
            </a:endParaRPr>
          </a:p>
        </p:txBody>
      </p:sp>
      <p:sp>
        <p:nvSpPr>
          <p:cNvPr id="18" name="Rectangle 17"/>
          <p:cNvSpPr/>
          <p:nvPr/>
        </p:nvSpPr>
        <p:spPr>
          <a:xfrm>
            <a:off x="8671245" y="2362038"/>
            <a:ext cx="2708230" cy="1980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800" dirty="0">
                <a:latin typeface="Marianne" panose="02000000000000000000" pitchFamily="2" charset="0"/>
              </a:rPr>
              <a:t>De nombreux outils permettent de valoriser les compétences acquises à l’occasion d’un engagement</a:t>
            </a:r>
          </a:p>
          <a:p>
            <a:pPr algn="just"/>
            <a:endParaRPr lang="fr-FR" sz="800" dirty="0">
              <a:latin typeface="Marianne" panose="02000000000000000000" pitchFamily="2" charset="0"/>
            </a:endParaRPr>
          </a:p>
          <a:p>
            <a:pPr algn="just"/>
            <a:r>
              <a:rPr lang="fr-FR" sz="800" dirty="0">
                <a:latin typeface="Marianne" panose="02000000000000000000" pitchFamily="2" charset="0"/>
              </a:rPr>
              <a:t>Conformément à l’article D611-8 du Code de l’éducation :  Inscription à l’annexe au diplôme (ou toute autre modalité déterminée par l'instance compétente en matière d'organisation des formations) </a:t>
            </a:r>
          </a:p>
        </p:txBody>
      </p:sp>
      <p:sp>
        <p:nvSpPr>
          <p:cNvPr id="21" name="Rectangle 20"/>
          <p:cNvSpPr/>
          <p:nvPr/>
        </p:nvSpPr>
        <p:spPr>
          <a:xfrm>
            <a:off x="3996075" y="2327456"/>
            <a:ext cx="4319401" cy="1980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800" dirty="0">
              <a:latin typeface="Marianne" panose="02000000000000000000" pitchFamily="2" charset="0"/>
            </a:endParaRPr>
          </a:p>
          <a:p>
            <a:pPr algn="just"/>
            <a:r>
              <a:rPr lang="fr-FR" sz="800" dirty="0">
                <a:latin typeface="Marianne" panose="02000000000000000000" pitchFamily="2" charset="0"/>
              </a:rPr>
              <a:t>La CFVU, ou l’instance en tenant lieu définit la procédure de demande et de validation de l’engagement étudiant </a:t>
            </a:r>
          </a:p>
          <a:p>
            <a:pPr algn="just"/>
            <a:endParaRPr lang="fr-FR" sz="800" dirty="0">
              <a:latin typeface="Marianne" panose="02000000000000000000" pitchFamily="2" charset="0"/>
            </a:endParaRPr>
          </a:p>
          <a:p>
            <a:pPr algn="just"/>
            <a:r>
              <a:rPr lang="fr-FR" sz="800" dirty="0">
                <a:latin typeface="Marianne" panose="02000000000000000000" pitchFamily="2" charset="0"/>
              </a:rPr>
              <a:t>Pour encourager les étudiants à s'engager dans une démarche de validation des compétences, connaissances et aptitudes acquises par l'engagement, </a:t>
            </a:r>
            <a:r>
              <a:rPr lang="fr-FR" sz="800" b="1" dirty="0">
                <a:latin typeface="Marianne" panose="02000000000000000000" pitchFamily="2" charset="0"/>
              </a:rPr>
              <a:t>il est fortement recommandé de mettre en place des procédures de demande de validation simplifiées </a:t>
            </a:r>
            <a:r>
              <a:rPr lang="fr-FR" sz="800" dirty="0">
                <a:latin typeface="Marianne" panose="02000000000000000000" pitchFamily="2" charset="0"/>
              </a:rPr>
              <a:t>et d'en faire une large communication.</a:t>
            </a:r>
          </a:p>
          <a:p>
            <a:pPr algn="just"/>
            <a:endParaRPr lang="fr-FR" sz="800" dirty="0">
              <a:latin typeface="Marianne" panose="02000000000000000000" pitchFamily="2" charset="0"/>
            </a:endParaRPr>
          </a:p>
          <a:p>
            <a:pPr algn="just"/>
            <a:r>
              <a:rPr lang="fr-FR" sz="800" dirty="0">
                <a:latin typeface="Marianne" panose="02000000000000000000" pitchFamily="2" charset="0"/>
              </a:rPr>
              <a:t>La compétences, connaissances et aptitudes lors des activités listés </a:t>
            </a:r>
            <a:r>
              <a:rPr lang="fr-FR" sz="800" b="1" dirty="0">
                <a:latin typeface="Marianne" panose="02000000000000000000" pitchFamily="2" charset="0"/>
              </a:rPr>
              <a:t>à l’article L 611-9 du Code de l’éducation</a:t>
            </a:r>
            <a:r>
              <a:rPr lang="fr-FR" sz="800" dirty="0">
                <a:latin typeface="Marianne" panose="02000000000000000000" pitchFamily="2" charset="0"/>
              </a:rPr>
              <a:t> peuvent être validées. La validation  est prévue à l’article D 611-7 du Code de l’éducation: UE, ECTS ou encore une dispense, totale ou partielle, de certains enseignements ou stages relevant du cursus de l'étudiant. </a:t>
            </a:r>
          </a:p>
          <a:p>
            <a:pPr algn="just"/>
            <a:endParaRPr lang="fr-FR" sz="800" dirty="0">
              <a:latin typeface="Marianne" panose="02000000000000000000" pitchFamily="2" charset="0"/>
            </a:endParaRPr>
          </a:p>
          <a:p>
            <a:pPr algn="just"/>
            <a:r>
              <a:rPr lang="fr-FR" sz="800" b="1" dirty="0">
                <a:latin typeface="Marianne" panose="02000000000000000000" pitchFamily="2" charset="0"/>
              </a:rPr>
              <a:t>Les formes de validation proposées à l'article D. 611-7 du Code de l'éducation ne sont pas limitatives. </a:t>
            </a:r>
            <a:r>
              <a:rPr lang="fr-FR" sz="800" dirty="0">
                <a:latin typeface="Marianne" panose="02000000000000000000" pitchFamily="2" charset="0"/>
              </a:rPr>
              <a:t>Selon la politique de l'établissement, la validation pourra par exemple prendre la forme de l'attribution de points « bonus » dans la moyenne générale sur décision du jury.</a:t>
            </a:r>
            <a:endParaRPr lang="fr-FR" sz="800" b="1" dirty="0">
              <a:latin typeface="Marianne" panose="02000000000000000000" pitchFamily="2" charset="0"/>
            </a:endParaRPr>
          </a:p>
        </p:txBody>
      </p:sp>
      <p:sp>
        <p:nvSpPr>
          <p:cNvPr id="22" name="Rectangle 21"/>
          <p:cNvSpPr/>
          <p:nvPr/>
        </p:nvSpPr>
        <p:spPr>
          <a:xfrm>
            <a:off x="3996074" y="4516027"/>
            <a:ext cx="4319402" cy="1587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endParaRPr lang="fr-FR" sz="800" dirty="0">
              <a:latin typeface="Marianne" panose="02000000000000000000" pitchFamily="2" charset="0"/>
            </a:endParaRPr>
          </a:p>
          <a:p>
            <a:pPr algn="just" fontAlgn="base"/>
            <a:endParaRPr lang="fr-FR" sz="800" dirty="0">
              <a:latin typeface="Marianne" panose="02000000000000000000" pitchFamily="2" charset="0"/>
            </a:endParaRPr>
          </a:p>
          <a:p>
            <a:pPr algn="just" fontAlgn="base"/>
            <a:r>
              <a:rPr lang="fr-FR" sz="800" dirty="0">
                <a:latin typeface="Marianne" panose="02000000000000000000" pitchFamily="2" charset="0"/>
              </a:rPr>
              <a:t>Les compétences, connaissances et aptitudes évaluées doivent relever de celles qui sont attendues dans le cursus d'étude. </a:t>
            </a:r>
          </a:p>
          <a:p>
            <a:pPr algn="just" fontAlgn="base"/>
            <a:endParaRPr lang="fr-FR" sz="800" dirty="0">
              <a:latin typeface="Marianne" panose="02000000000000000000" pitchFamily="2" charset="0"/>
            </a:endParaRPr>
          </a:p>
          <a:p>
            <a:pPr algn="just" fontAlgn="base"/>
            <a:r>
              <a:rPr lang="fr-FR" sz="800" dirty="0">
                <a:latin typeface="Marianne" panose="02000000000000000000" pitchFamily="2" charset="0"/>
              </a:rPr>
              <a:t>Lorsque l'engagement ne peut être reconnu au sein de la formation suivie par l'étudiant, il est suggéré que l'étudiant sollicitant une reconnaissance de son engagement soit orienté vers un diplôme universitaire (DU) ad hoc tel que les DU « administrateur », « engagement citoyen » ou encore « engagement étudiant ». </a:t>
            </a:r>
          </a:p>
          <a:p>
            <a:pPr algn="just" fontAlgn="base"/>
            <a:endParaRPr lang="fr-FR" sz="800" b="1" dirty="0">
              <a:latin typeface="Marianne" panose="02000000000000000000" pitchFamily="2" charset="0"/>
            </a:endParaRPr>
          </a:p>
          <a:p>
            <a:pPr algn="just" fontAlgn="base"/>
            <a:endParaRPr lang="fr-FR" sz="800" b="1" dirty="0">
              <a:latin typeface="Marianne" panose="02000000000000000000" pitchFamily="2" charset="0"/>
            </a:endParaRPr>
          </a:p>
          <a:p>
            <a:pPr algn="just" fontAlgn="base"/>
            <a:endParaRPr lang="fr-FR" sz="800" b="1" dirty="0">
              <a:latin typeface="Marianne" panose="02000000000000000000" pitchFamily="2" charset="0"/>
            </a:endParaRPr>
          </a:p>
        </p:txBody>
      </p:sp>
      <p:sp>
        <p:nvSpPr>
          <p:cNvPr id="2" name="Rectangle 1"/>
          <p:cNvSpPr/>
          <p:nvPr/>
        </p:nvSpPr>
        <p:spPr>
          <a:xfrm>
            <a:off x="496823" y="492624"/>
            <a:ext cx="10912606" cy="261610"/>
          </a:xfrm>
          <a:prstGeom prst="rect">
            <a:avLst/>
          </a:prstGeom>
        </p:spPr>
        <p:txBody>
          <a:bodyPr wrap="square">
            <a:spAutoFit/>
          </a:bodyPr>
          <a:lstStyle/>
          <a:p>
            <a:pPr algn="ctr"/>
            <a:r>
              <a:rPr lang="fr-FR" sz="1100" b="1" dirty="0" smtClean="0">
                <a:latin typeface="Marianne" panose="02000000000000000000" pitchFamily="2" charset="0"/>
              </a:rPr>
              <a:t>Un </a:t>
            </a:r>
            <a:r>
              <a:rPr lang="fr-FR" sz="1100" b="1" dirty="0">
                <a:latin typeface="Marianne" panose="02000000000000000000" pitchFamily="2" charset="0"/>
              </a:rPr>
              <a:t>levier fort pour développer des compétences transverses et favoriser l’insertion professionnelle de vos étudiants</a:t>
            </a:r>
          </a:p>
        </p:txBody>
      </p:sp>
    </p:spTree>
    <p:extLst>
      <p:ext uri="{BB962C8B-B14F-4D97-AF65-F5344CB8AC3E}">
        <p14:creationId xmlns:p14="http://schemas.microsoft.com/office/powerpoint/2010/main" val="24584806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TotalTime>
  <Words>521</Words>
  <Application>Microsoft Office PowerPoint</Application>
  <PresentationFormat>Grand écran</PresentationFormat>
  <Paragraphs>31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Marianne</vt:lpstr>
      <vt:lpstr>Thème Office</vt:lpstr>
      <vt:lpstr>Présentation PowerPoint</vt:lpstr>
    </vt:vector>
  </TitlesOfParts>
  <Company>Ministere de l'Education Nationale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Ouael BEN HABHAB</dc:creator>
  <cp:lastModifiedBy>Ouael BEN HABHAB</cp:lastModifiedBy>
  <cp:revision>39</cp:revision>
  <dcterms:created xsi:type="dcterms:W3CDTF">2022-12-05T13:29:31Z</dcterms:created>
  <dcterms:modified xsi:type="dcterms:W3CDTF">2024-05-07T15:02:52Z</dcterms:modified>
</cp:coreProperties>
</file>