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7" r:id="rId2"/>
  </p:sldMasterIdLst>
  <p:notesMasterIdLst>
    <p:notesMasterId r:id="rId9"/>
  </p:notesMasterIdLst>
  <p:sldIdLst>
    <p:sldId id="265" r:id="rId3"/>
    <p:sldId id="267" r:id="rId4"/>
    <p:sldId id="268" r:id="rId5"/>
    <p:sldId id="269" r:id="rId6"/>
    <p:sldId id="270" r:id="rId7"/>
    <p:sldId id="271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5076"/>
    <a:srgbClr val="ED74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D20CA-5E2E-42AA-973B-60FF251C0E13}" type="datetimeFigureOut">
              <a:rPr lang="fr-FR" smtClean="0"/>
              <a:t>21/02/2024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9720F-0303-41E0-925D-C79A290F55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6212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A0D324E6-168B-49CF-88F7-1B95819E3F9B}" type="datetime1">
              <a:rPr lang="fr-FR" smtClean="0"/>
              <a:t>21/02/2024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  <a:prstGeom prst="rect">
            <a:avLst/>
          </a:prstGeom>
        </p:spPr>
        <p:txBody>
          <a:bodyPr anchor="b" anchorCtr="0"/>
          <a:lstStyle>
            <a:lvl1pPr>
              <a:defRPr sz="1533"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9571B293-EB6B-9149-9E08-668EB7F040F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2439" y="2"/>
            <a:ext cx="12214437" cy="6870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73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431371" y="1220755"/>
            <a:ext cx="11257077" cy="4896544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1103447" y="1220755"/>
            <a:ext cx="10081120" cy="4896544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noFill/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7" name="Espace réservé de la date 1">
            <a:extLst>
              <a:ext uri="{FF2B5EF4-FFF2-40B4-BE49-F238E27FC236}">
                <a16:creationId xmlns:a16="http://schemas.microsoft.com/office/drawing/2014/main" id="{9748505C-3D2A-D74D-9CDB-23720A2B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8559097" y="6378000"/>
            <a:ext cx="1560000" cy="480000"/>
          </a:xfrm>
          <a:prstGeom prst="rect">
            <a:avLst/>
          </a:prstGeom>
        </p:spPr>
        <p:txBody>
          <a:bodyPr/>
          <a:lstStyle/>
          <a:p>
            <a:pPr algn="r"/>
            <a:fld id="{80708A47-EF35-45C3-8BF0-5C29E8226EDF}" type="datetime1">
              <a:rPr lang="fr-FR" cap="all" smtClean="0"/>
              <a:t>21/02/2024</a:t>
            </a:fld>
            <a:endParaRPr lang="fr-FR" cap="all" dirty="0"/>
          </a:p>
        </p:txBody>
      </p:sp>
      <p:sp>
        <p:nvSpPr>
          <p:cNvPr id="9" name="Espace réservé du numéro de diapositive 7">
            <a:extLst>
              <a:ext uri="{FF2B5EF4-FFF2-40B4-BE49-F238E27FC236}">
                <a16:creationId xmlns:a16="http://schemas.microsoft.com/office/drawing/2014/main" id="{98F10018-47D8-6540-8D30-5845FE97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10128448" y="6378000"/>
            <a:ext cx="1560000" cy="480000"/>
          </a:xfrm>
          <a:prstGeom prst="rect">
            <a:avLst/>
          </a:prstGeom>
        </p:spPr>
        <p:txBody>
          <a:bodyPr/>
          <a:lstStyle>
            <a:lvl1pPr algn="r">
              <a:defRPr sz="2133">
                <a:solidFill>
                  <a:srgbClr val="FF0000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339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9F5F8F36-9414-6946-BDAE-0A76E569CDF2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8568448" y="6378000"/>
            <a:ext cx="1560000" cy="480000"/>
          </a:xfrm>
          <a:prstGeom prst="rect">
            <a:avLst/>
          </a:prstGeom>
        </p:spPr>
        <p:txBody>
          <a:bodyPr/>
          <a:lstStyle/>
          <a:p>
            <a:pPr algn="r"/>
            <a:fld id="{74A03300-A62F-4DF5-966E-3CB9D38AC02B}" type="datetime1">
              <a:rPr lang="fr-FR" cap="all" smtClean="0"/>
              <a:t>21/02/2024</a:t>
            </a:fld>
            <a:endParaRPr lang="fr-FR" cap="all" dirty="0"/>
          </a:p>
        </p:txBody>
      </p:sp>
      <p:sp>
        <p:nvSpPr>
          <p:cNvPr id="15" name="Espace réservé du numéro de diapositive 7">
            <a:extLst>
              <a:ext uri="{FF2B5EF4-FFF2-40B4-BE49-F238E27FC236}">
                <a16:creationId xmlns:a16="http://schemas.microsoft.com/office/drawing/2014/main" id="{39B13F4C-6D78-BF47-94DF-EE7823417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10128448" y="6378000"/>
            <a:ext cx="1560000" cy="480000"/>
          </a:xfrm>
          <a:prstGeom prst="rect">
            <a:avLst/>
          </a:prstGeom>
        </p:spPr>
        <p:txBody>
          <a:bodyPr/>
          <a:lstStyle>
            <a:lvl1pPr algn="r">
              <a:defRPr sz="2133">
                <a:solidFill>
                  <a:srgbClr val="FF0000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9415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/>
          <a:p>
            <a:r>
              <a:rPr lang="fr-FR" noProof="0" dirty="0"/>
              <a:t>Titre</a:t>
            </a:r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479997" y="2448000"/>
            <a:ext cx="11232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8" name="Espace réservé de la date 1">
            <a:extLst>
              <a:ext uri="{FF2B5EF4-FFF2-40B4-BE49-F238E27FC236}">
                <a16:creationId xmlns:a16="http://schemas.microsoft.com/office/drawing/2014/main" id="{48DF368D-0C4B-2743-8FE5-01F96D2C125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8568448" y="6378000"/>
            <a:ext cx="1560000" cy="480000"/>
          </a:xfrm>
          <a:prstGeom prst="rect">
            <a:avLst/>
          </a:prstGeom>
        </p:spPr>
        <p:txBody>
          <a:bodyPr/>
          <a:lstStyle/>
          <a:p>
            <a:pPr algn="r"/>
            <a:fld id="{6F42726C-76A3-45BB-9E3B-0F2EB6320166}" type="datetime1">
              <a:rPr lang="fr-FR" cap="all" smtClean="0"/>
              <a:t>21/02/2024</a:t>
            </a:fld>
            <a:endParaRPr lang="fr-FR" cap="all" dirty="0"/>
          </a:p>
        </p:txBody>
      </p:sp>
      <p:sp>
        <p:nvSpPr>
          <p:cNvPr id="10" name="Espace réservé du numéro de diapositive 7">
            <a:extLst>
              <a:ext uri="{FF2B5EF4-FFF2-40B4-BE49-F238E27FC236}">
                <a16:creationId xmlns:a16="http://schemas.microsoft.com/office/drawing/2014/main" id="{18BB1EA6-B51D-8C43-9842-1E89F403A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10128448" y="6378000"/>
            <a:ext cx="1560000" cy="480000"/>
          </a:xfrm>
          <a:prstGeom prst="rect">
            <a:avLst/>
          </a:prstGeom>
        </p:spPr>
        <p:txBody>
          <a:bodyPr/>
          <a:lstStyle>
            <a:lvl1pPr algn="r">
              <a:defRPr sz="2133">
                <a:solidFill>
                  <a:srgbClr val="FF0000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4355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>
            <a:extLst>
              <a:ext uri="{FF2B5EF4-FFF2-40B4-BE49-F238E27FC236}">
                <a16:creationId xmlns:a16="http://schemas.microsoft.com/office/drawing/2014/main" id="{0B3ED864-6123-8B40-8783-2DF8831D71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2437" y="7146"/>
            <a:ext cx="12214437" cy="6870620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>
          <a:xfrm>
            <a:off x="8568448" y="6378000"/>
            <a:ext cx="1560000" cy="480000"/>
          </a:xfrm>
          <a:prstGeom prst="rect">
            <a:avLst/>
          </a:prstGeom>
        </p:spPr>
        <p:txBody>
          <a:bodyPr/>
          <a:lstStyle/>
          <a:p>
            <a:pPr algn="r"/>
            <a:fld id="{99BD388D-CA1A-43B3-B616-228F45499086}" type="datetime1">
              <a:rPr lang="fr-FR" cap="all" smtClean="0"/>
              <a:t>21/02/2024</a:t>
            </a:fld>
            <a:endParaRPr lang="fr-FR" cap="all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>
          <a:xfrm>
            <a:off x="10128448" y="6378000"/>
            <a:ext cx="1560000" cy="480000"/>
          </a:xfrm>
          <a:prstGeom prst="rect">
            <a:avLst/>
          </a:prstGeom>
        </p:spPr>
        <p:txBody>
          <a:bodyPr/>
          <a:lstStyle>
            <a:lvl1pPr algn="r">
              <a:defRPr sz="2133">
                <a:solidFill>
                  <a:srgbClr val="FF0000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none" baseline="0">
                <a:solidFill>
                  <a:srgbClr val="0C5076"/>
                </a:solidFill>
              </a:defRPr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448210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>
                <a:solidFill>
                  <a:srgbClr val="EC130E"/>
                </a:solidFill>
              </a:defRPr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>
                <a:solidFill>
                  <a:srgbClr val="EC130E"/>
                </a:solidFill>
              </a:defRPr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>
                <a:solidFill>
                  <a:srgbClr val="EC130E"/>
                </a:solidFill>
              </a:defRPr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FB55AB75-56F3-004E-8A4E-57EB4CAB795F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8568448" y="6378000"/>
            <a:ext cx="1560000" cy="480000"/>
          </a:xfrm>
          <a:prstGeom prst="rect">
            <a:avLst/>
          </a:prstGeom>
        </p:spPr>
        <p:txBody>
          <a:bodyPr/>
          <a:lstStyle/>
          <a:p>
            <a:pPr algn="r"/>
            <a:fld id="{1AC6AEF6-2A43-4047-9D71-A77265B28DC8}" type="datetime1">
              <a:rPr lang="fr-FR" cap="all" smtClean="0"/>
              <a:t>21/02/2024</a:t>
            </a:fld>
            <a:endParaRPr lang="fr-FR" cap="all"/>
          </a:p>
        </p:txBody>
      </p:sp>
      <p:sp>
        <p:nvSpPr>
          <p:cNvPr id="12" name="Espace réservé du numéro de diapositive 7">
            <a:extLst>
              <a:ext uri="{FF2B5EF4-FFF2-40B4-BE49-F238E27FC236}">
                <a16:creationId xmlns:a16="http://schemas.microsoft.com/office/drawing/2014/main" id="{4527032A-C74F-2941-8AD5-E7F64BD5B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10128448" y="6378000"/>
            <a:ext cx="1560000" cy="480000"/>
          </a:xfrm>
          <a:prstGeom prst="rect">
            <a:avLst/>
          </a:prstGeom>
        </p:spPr>
        <p:txBody>
          <a:bodyPr/>
          <a:lstStyle>
            <a:lvl1pPr algn="r">
              <a:defRPr sz="2133">
                <a:solidFill>
                  <a:srgbClr val="FF0000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8015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431371" y="1220755"/>
            <a:ext cx="11257077" cy="4896544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/>
              <a:t>Sélectionner l’icône pour insérer une image, </a:t>
            </a:r>
            <a:br>
              <a:rPr lang="fr-FR"/>
            </a:br>
            <a:r>
              <a:rPr lang="fr-FR"/>
              <a:t>puis disposer l’image en arrière plan </a:t>
            </a:r>
            <a:br>
              <a:rPr lang="fr-FR"/>
            </a:br>
            <a:r>
              <a:rPr lang="fr-FR"/>
              <a:t>(Sélectionner l’image avec le bouton droit de la souris / </a:t>
            </a:r>
            <a:br>
              <a:rPr lang="fr-FR"/>
            </a:br>
            <a:r>
              <a:rPr lang="fr-FR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1103447" y="1220755"/>
            <a:ext cx="10081120" cy="4896544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noFill/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fr-FR"/>
              <a:t>Titre</a:t>
            </a:r>
          </a:p>
        </p:txBody>
      </p:sp>
      <p:sp>
        <p:nvSpPr>
          <p:cNvPr id="7" name="Espace réservé de la date 1">
            <a:extLst>
              <a:ext uri="{FF2B5EF4-FFF2-40B4-BE49-F238E27FC236}">
                <a16:creationId xmlns:a16="http://schemas.microsoft.com/office/drawing/2014/main" id="{9748505C-3D2A-D74D-9CDB-23720A2B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8568448" y="6378000"/>
            <a:ext cx="1560000" cy="480000"/>
          </a:xfrm>
          <a:prstGeom prst="rect">
            <a:avLst/>
          </a:prstGeom>
        </p:spPr>
        <p:txBody>
          <a:bodyPr/>
          <a:lstStyle/>
          <a:p>
            <a:pPr algn="r"/>
            <a:fld id="{B53243DC-22D4-4063-968D-3E7B7EEAF735}" type="datetime1">
              <a:rPr lang="fr-FR" cap="all" smtClean="0"/>
              <a:t>21/02/2024</a:t>
            </a:fld>
            <a:endParaRPr lang="fr-FR" cap="all"/>
          </a:p>
        </p:txBody>
      </p:sp>
      <p:sp>
        <p:nvSpPr>
          <p:cNvPr id="9" name="Espace réservé du numéro de diapositive 7">
            <a:extLst>
              <a:ext uri="{FF2B5EF4-FFF2-40B4-BE49-F238E27FC236}">
                <a16:creationId xmlns:a16="http://schemas.microsoft.com/office/drawing/2014/main" id="{98F10018-47D8-6540-8D30-5845FE97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10128448" y="6378000"/>
            <a:ext cx="1560000" cy="480000"/>
          </a:xfrm>
          <a:prstGeom prst="rect">
            <a:avLst/>
          </a:prstGeom>
        </p:spPr>
        <p:txBody>
          <a:bodyPr/>
          <a:lstStyle>
            <a:lvl1pPr algn="r">
              <a:defRPr sz="2133">
                <a:solidFill>
                  <a:srgbClr val="FF0000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5574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9F5F8F36-9414-6946-BDAE-0A76E569CDF2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8568448" y="6378000"/>
            <a:ext cx="1560000" cy="480000"/>
          </a:xfrm>
          <a:prstGeom prst="rect">
            <a:avLst/>
          </a:prstGeom>
        </p:spPr>
        <p:txBody>
          <a:bodyPr/>
          <a:lstStyle/>
          <a:p>
            <a:pPr algn="r"/>
            <a:fld id="{EFA0773D-3F28-40F9-B9EA-54498D76AC91}" type="datetime1">
              <a:rPr lang="fr-FR" cap="all" smtClean="0"/>
              <a:t>21/02/2024</a:t>
            </a:fld>
            <a:endParaRPr lang="fr-FR" cap="all"/>
          </a:p>
        </p:txBody>
      </p:sp>
      <p:sp>
        <p:nvSpPr>
          <p:cNvPr id="15" name="Espace réservé du numéro de diapositive 7">
            <a:extLst>
              <a:ext uri="{FF2B5EF4-FFF2-40B4-BE49-F238E27FC236}">
                <a16:creationId xmlns:a16="http://schemas.microsoft.com/office/drawing/2014/main" id="{39B13F4C-6D78-BF47-94DF-EE7823417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10128448" y="6378000"/>
            <a:ext cx="1560000" cy="480000"/>
          </a:xfrm>
          <a:prstGeom prst="rect">
            <a:avLst/>
          </a:prstGeom>
        </p:spPr>
        <p:txBody>
          <a:bodyPr/>
          <a:lstStyle>
            <a:lvl1pPr algn="r">
              <a:defRPr sz="2133">
                <a:solidFill>
                  <a:srgbClr val="FF0000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255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/>
          <a:p>
            <a:r>
              <a:rPr lang="fr-FR" noProof="0"/>
              <a:t>Titre</a:t>
            </a:r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479997" y="2448000"/>
            <a:ext cx="11232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sp>
        <p:nvSpPr>
          <p:cNvPr id="8" name="Espace réservé de la date 1">
            <a:extLst>
              <a:ext uri="{FF2B5EF4-FFF2-40B4-BE49-F238E27FC236}">
                <a16:creationId xmlns:a16="http://schemas.microsoft.com/office/drawing/2014/main" id="{48DF368D-0C4B-2743-8FE5-01F96D2C125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8568448" y="6378000"/>
            <a:ext cx="1560000" cy="480000"/>
          </a:xfrm>
          <a:prstGeom prst="rect">
            <a:avLst/>
          </a:prstGeom>
        </p:spPr>
        <p:txBody>
          <a:bodyPr/>
          <a:lstStyle/>
          <a:p>
            <a:pPr algn="r"/>
            <a:fld id="{5364400D-1A9E-42A8-8CBD-868B8972336F}" type="datetime1">
              <a:rPr lang="fr-FR" cap="all" smtClean="0"/>
              <a:t>21/02/2024</a:t>
            </a:fld>
            <a:endParaRPr lang="fr-FR" cap="all"/>
          </a:p>
        </p:txBody>
      </p:sp>
      <p:sp>
        <p:nvSpPr>
          <p:cNvPr id="10" name="Espace réservé du numéro de diapositive 7">
            <a:extLst>
              <a:ext uri="{FF2B5EF4-FFF2-40B4-BE49-F238E27FC236}">
                <a16:creationId xmlns:a16="http://schemas.microsoft.com/office/drawing/2014/main" id="{18BB1EA6-B51D-8C43-9842-1E89F403A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10128448" y="6378000"/>
            <a:ext cx="1560000" cy="480000"/>
          </a:xfrm>
          <a:prstGeom prst="rect">
            <a:avLst/>
          </a:prstGeom>
        </p:spPr>
        <p:txBody>
          <a:bodyPr/>
          <a:lstStyle>
            <a:lvl1pPr algn="r">
              <a:defRPr sz="2133">
                <a:solidFill>
                  <a:srgbClr val="FF0000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122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CD35FC20-8278-49B4-BAA7-5618786AC5BB}" type="datetime1">
              <a:rPr lang="fr-FR" smtClean="0"/>
              <a:t>21/02/2024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  <a:prstGeom prst="rect">
            <a:avLst/>
          </a:prstGeom>
        </p:spPr>
        <p:txBody>
          <a:bodyPr anchor="b" anchorCtr="0"/>
          <a:lstStyle>
            <a:lvl1pPr>
              <a:defRPr sz="1533"/>
            </a:lvl1pPr>
          </a:lstStyle>
          <a:p>
            <a:r>
              <a:rPr lang="fr-FR" dirty="0"/>
              <a:t>Intitulé de la direction/service interministérielle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9571B293-EB6B-9149-9E08-668EB7F040F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2439" y="1"/>
            <a:ext cx="12214437" cy="6870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871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>
            <a:extLst>
              <a:ext uri="{FF2B5EF4-FFF2-40B4-BE49-F238E27FC236}">
                <a16:creationId xmlns:a16="http://schemas.microsoft.com/office/drawing/2014/main" id="{0B3ED864-6123-8B40-8783-2DF8831D71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2437" y="7145"/>
            <a:ext cx="12214437" cy="6870620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>
          <a:xfrm>
            <a:off x="8568448" y="6378000"/>
            <a:ext cx="1560000" cy="48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r"/>
            <a:fld id="{4840C8CD-47A6-46D1-834E-8B717424291A}" type="datetime1">
              <a:rPr lang="fr-FR" cap="all" smtClean="0"/>
              <a:t>21/02/2024</a:t>
            </a:fld>
            <a:endParaRPr lang="fr-FR" cap="all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>
          <a:xfrm>
            <a:off x="10128448" y="6378000"/>
            <a:ext cx="1560000" cy="480000"/>
          </a:xfrm>
          <a:prstGeom prst="rect">
            <a:avLst/>
          </a:prstGeom>
        </p:spPr>
        <p:txBody>
          <a:bodyPr/>
          <a:lstStyle>
            <a:lvl1pPr algn="r">
              <a:defRPr sz="2133">
                <a:solidFill>
                  <a:srgbClr val="FF0000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none" baseline="0">
                <a:solidFill>
                  <a:srgbClr val="0C5076"/>
                </a:solidFill>
              </a:defRPr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3852858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>
                <a:solidFill>
                  <a:srgbClr val="EC130E"/>
                </a:solidFill>
              </a:defRPr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>
                <a:solidFill>
                  <a:srgbClr val="EC130E"/>
                </a:solidFill>
              </a:defRPr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>
                <a:solidFill>
                  <a:srgbClr val="EC130E"/>
                </a:solidFill>
              </a:defRPr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FB55AB75-56F3-004E-8A4E-57EB4CAB795F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8568448" y="6378000"/>
            <a:ext cx="1560000" cy="480000"/>
          </a:xfrm>
          <a:prstGeom prst="rect">
            <a:avLst/>
          </a:prstGeom>
        </p:spPr>
        <p:txBody>
          <a:bodyPr/>
          <a:lstStyle/>
          <a:p>
            <a:pPr algn="r"/>
            <a:fld id="{48A1FCF9-6FFD-4635-A651-75F724D18F81}" type="datetime1">
              <a:rPr lang="fr-FR" cap="all" smtClean="0"/>
              <a:t>21/02/2024</a:t>
            </a:fld>
            <a:endParaRPr lang="fr-FR" cap="all" dirty="0"/>
          </a:p>
        </p:txBody>
      </p:sp>
      <p:sp>
        <p:nvSpPr>
          <p:cNvPr id="12" name="Espace réservé du numéro de diapositive 7">
            <a:extLst>
              <a:ext uri="{FF2B5EF4-FFF2-40B4-BE49-F238E27FC236}">
                <a16:creationId xmlns:a16="http://schemas.microsoft.com/office/drawing/2014/main" id="{4527032A-C74F-2941-8AD5-E7F64BD5B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10128448" y="6378000"/>
            <a:ext cx="1560000" cy="480000"/>
          </a:xfrm>
          <a:prstGeom prst="rect">
            <a:avLst/>
          </a:prstGeom>
        </p:spPr>
        <p:txBody>
          <a:bodyPr/>
          <a:lstStyle>
            <a:lvl1pPr algn="r">
              <a:defRPr sz="2133">
                <a:solidFill>
                  <a:srgbClr val="FF0000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3854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66D15CC7-BC12-A746-B153-F1F8A3C7E677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-31143" y="2"/>
            <a:ext cx="12214437" cy="6870620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15" name="Espace réservé de la date 1">
            <a:extLst>
              <a:ext uri="{FF2B5EF4-FFF2-40B4-BE49-F238E27FC236}">
                <a16:creationId xmlns:a16="http://schemas.microsoft.com/office/drawing/2014/main" id="{516EDC64-47E8-C044-91BA-F715A5EFFEFD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8568448" y="6378000"/>
            <a:ext cx="1560000" cy="480000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B1AB8E14-653C-46DD-A140-9578717F7257}" type="datetime1">
              <a:rPr lang="fr-FR" cap="all" smtClean="0"/>
              <a:t>21/02/2024</a:t>
            </a:fld>
            <a:endParaRPr lang="fr-FR" cap="all"/>
          </a:p>
        </p:txBody>
      </p:sp>
      <p:sp>
        <p:nvSpPr>
          <p:cNvPr id="16" name="Espace réservé du numéro de diapositive 7">
            <a:extLst>
              <a:ext uri="{FF2B5EF4-FFF2-40B4-BE49-F238E27FC236}">
                <a16:creationId xmlns:a16="http://schemas.microsoft.com/office/drawing/2014/main" id="{C6D56E85-7DD2-5140-A94B-D4C7F30901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10128448" y="6378000"/>
            <a:ext cx="1560000" cy="480000"/>
          </a:xfrm>
          <a:prstGeom prst="rect">
            <a:avLst/>
          </a:prstGeom>
        </p:spPr>
        <p:txBody>
          <a:bodyPr/>
          <a:lstStyle>
            <a:lvl1pPr algn="r">
              <a:defRPr sz="2133">
                <a:solidFill>
                  <a:srgbClr val="FF0000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6025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rgbClr val="0C5076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rgbClr val="0C5076"/>
          </a:solidFill>
          <a:latin typeface="+mn-lt"/>
          <a:ea typeface="+mn-ea"/>
          <a:cs typeface="+mn-cs"/>
        </a:defRPr>
      </a:lvl1pPr>
      <a:lvl2pPr marL="335992" indent="-95998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575986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80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72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66D15CC7-BC12-A746-B153-F1F8A3C7E677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-31143" y="1"/>
            <a:ext cx="12214437" cy="6870620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15" name="Espace réservé de la date 1">
            <a:extLst>
              <a:ext uri="{FF2B5EF4-FFF2-40B4-BE49-F238E27FC236}">
                <a16:creationId xmlns:a16="http://schemas.microsoft.com/office/drawing/2014/main" id="{516EDC64-47E8-C044-91BA-F715A5EFFEFD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8568448" y="6378000"/>
            <a:ext cx="1560000" cy="480000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8A1DF097-7559-4E94-9B57-B932F2611400}" type="datetime1">
              <a:rPr lang="fr-FR" cap="all" smtClean="0"/>
              <a:t>21/02/2024</a:t>
            </a:fld>
            <a:endParaRPr lang="fr-FR" cap="all" dirty="0"/>
          </a:p>
        </p:txBody>
      </p:sp>
      <p:sp>
        <p:nvSpPr>
          <p:cNvPr id="16" name="Espace réservé du numéro de diapositive 7">
            <a:extLst>
              <a:ext uri="{FF2B5EF4-FFF2-40B4-BE49-F238E27FC236}">
                <a16:creationId xmlns:a16="http://schemas.microsoft.com/office/drawing/2014/main" id="{C6D56E85-7DD2-5140-A94B-D4C7F30901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10128448" y="6378000"/>
            <a:ext cx="1560000" cy="480000"/>
          </a:xfrm>
          <a:prstGeom prst="rect">
            <a:avLst/>
          </a:prstGeom>
        </p:spPr>
        <p:txBody>
          <a:bodyPr/>
          <a:lstStyle>
            <a:lvl1pPr algn="r">
              <a:defRPr sz="2133">
                <a:solidFill>
                  <a:srgbClr val="FF0000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3105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</p:sldLayoutIdLst>
  <p:hf hdr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rgbClr val="0C5076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rgbClr val="0C5076"/>
          </a:solidFill>
          <a:latin typeface="+mn-lt"/>
          <a:ea typeface="+mn-ea"/>
          <a:cs typeface="+mn-cs"/>
        </a:defRPr>
      </a:lvl1pPr>
      <a:lvl2pPr marL="335992" indent="-95998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575986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80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72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5EC3D008-DD61-4C4F-93BD-9E371E593F35}" type="datetime1">
              <a:rPr lang="fr-FR">
                <a:solidFill>
                  <a:srgbClr val="000000">
                    <a:alpha val="0"/>
                  </a:srgbClr>
                </a:solidFill>
                <a:latin typeface="Arial"/>
              </a:rPr>
              <a:pPr defTabSz="1219170"/>
              <a:t>21/02/2024</a:t>
            </a:fld>
            <a:endParaRPr lang="fr-FR" dirty="0">
              <a:solidFill>
                <a:srgbClr val="000000">
                  <a:alpha val="0"/>
                </a:srgbClr>
              </a:solidFill>
              <a:latin typeface="Arial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10C140CD-8AED-46FF-A9A2-77308F3F39AE}" type="slidenum">
              <a:rPr lang="fr-FR">
                <a:solidFill>
                  <a:srgbClr val="000000">
                    <a:alpha val="0"/>
                  </a:srgbClr>
                </a:solidFill>
                <a:latin typeface="Arial"/>
              </a:rPr>
              <a:pPr defTabSz="1219170"/>
              <a:t>1</a:t>
            </a:fld>
            <a:endParaRPr lang="fr-FR" dirty="0">
              <a:solidFill>
                <a:srgbClr val="000000">
                  <a:alpha val="0"/>
                </a:srgbClr>
              </a:solidFill>
              <a:latin typeface="Arial"/>
            </a:endParaRPr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261197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480000" y="2194560"/>
            <a:ext cx="11232000" cy="3703101"/>
          </a:xfrm>
        </p:spPr>
        <p:txBody>
          <a:bodyPr/>
          <a:lstStyle/>
          <a:p>
            <a:r>
              <a:rPr lang="fr-FR" sz="5400" dirty="0"/>
              <a:t>Convention de sous-traitance pour l’utilisation de l’outil d’aide à la décision Parcoursup</a:t>
            </a:r>
          </a:p>
        </p:txBody>
      </p:sp>
    </p:spTree>
    <p:extLst>
      <p:ext uri="{BB962C8B-B14F-4D97-AF65-F5344CB8AC3E}">
        <p14:creationId xmlns:p14="http://schemas.microsoft.com/office/powerpoint/2010/main" val="1986169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6448" y="1060292"/>
            <a:ext cx="11232000" cy="960000"/>
          </a:xfrm>
        </p:spPr>
        <p:txBody>
          <a:bodyPr/>
          <a:lstStyle/>
          <a:p>
            <a:r>
              <a:rPr lang="fr-FR" sz="3600" dirty="0"/>
              <a:t>L’obligation de conclure une convention de sous-traitance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>
          <a:xfrm>
            <a:off x="479997" y="2035979"/>
            <a:ext cx="11232000" cy="4543001"/>
          </a:xfrm>
        </p:spPr>
        <p:txBody>
          <a:bodyPr/>
          <a:lstStyle/>
          <a:p>
            <a:pPr marL="380990" indent="-380990" algn="just">
              <a:buClr>
                <a:srgbClr val="ED7454"/>
              </a:buClr>
              <a:buFont typeface="Arial" panose="020B0604020202020204" pitchFamily="34" charset="0"/>
              <a:buChar char="•"/>
              <a:defRPr/>
            </a:pPr>
            <a:r>
              <a:rPr lang="fr-FR" sz="1800" dirty="0"/>
              <a:t>Lorsque les établissements d’enseignement supérieur utilisent l’outil d’aide à la décision Parcoursup, </a:t>
            </a:r>
            <a:r>
              <a:rPr lang="fr-FR" sz="1800" b="1" dirty="0"/>
              <a:t>le </a:t>
            </a:r>
            <a:r>
              <a:rPr lang="fr-FR" sz="1800" b="1" dirty="0" smtClean="0"/>
              <a:t>MESR</a:t>
            </a:r>
            <a:r>
              <a:rPr lang="fr-FR" sz="1800" dirty="0" smtClean="0"/>
              <a:t>, </a:t>
            </a:r>
            <a:r>
              <a:rPr lang="fr-FR" sz="1800" dirty="0"/>
              <a:t>qui héberge les données personnelles nécessaires au classement des candidatures pour le compte de ces établissements, </a:t>
            </a:r>
            <a:r>
              <a:rPr lang="fr-FR" sz="1800" b="1" dirty="0"/>
              <a:t>agit en qualité de sous-traitant au sens de l’article 28 du RGPD</a:t>
            </a:r>
            <a:r>
              <a:rPr lang="fr-FR" sz="1800" dirty="0"/>
              <a:t>.</a:t>
            </a:r>
          </a:p>
          <a:p>
            <a:endParaRPr lang="fr-FR" sz="1600" dirty="0"/>
          </a:p>
          <a:p>
            <a:pPr marL="285750" indent="-285750">
              <a:buClr>
                <a:srgbClr val="ED7454"/>
              </a:buClr>
              <a:buFont typeface="Arial" panose="020B0604020202020204" pitchFamily="34" charset="0"/>
              <a:buChar char="•"/>
            </a:pPr>
            <a:r>
              <a:rPr lang="fr-FR" sz="1800" dirty="0"/>
              <a:t>L’article 28 du RGPD prévoit que l</a:t>
            </a:r>
            <a:r>
              <a:rPr lang="fr-FR" sz="1800" b="1" dirty="0" smtClean="0">
                <a:solidFill>
                  <a:srgbClr val="0C5076"/>
                </a:solidFill>
              </a:rPr>
              <a:t>e </a:t>
            </a:r>
            <a:r>
              <a:rPr lang="fr-FR" sz="1800" b="1" dirty="0">
                <a:solidFill>
                  <a:srgbClr val="0C5076"/>
                </a:solidFill>
              </a:rPr>
              <a:t>traitement effectué par un sous-traitant doit être régi par un contrat ou un autre acte juridique </a:t>
            </a:r>
            <a:r>
              <a:rPr lang="fr-FR" sz="1800" dirty="0">
                <a:solidFill>
                  <a:srgbClr val="0C5076"/>
                </a:solidFill>
              </a:rPr>
              <a:t>conclu entre le sous-traitant et le responsable du </a:t>
            </a:r>
            <a:r>
              <a:rPr lang="fr-FR" sz="1800" dirty="0" smtClean="0">
                <a:solidFill>
                  <a:srgbClr val="0C5076"/>
                </a:solidFill>
              </a:rPr>
              <a:t>traitement dans </a:t>
            </a:r>
            <a:r>
              <a:rPr lang="fr-FR" sz="1800" dirty="0">
                <a:solidFill>
                  <a:srgbClr val="0C5076"/>
                </a:solidFill>
              </a:rPr>
              <a:t>lequel sont notamment définis </a:t>
            </a:r>
            <a:r>
              <a:rPr lang="fr-FR" sz="1800" dirty="0" smtClean="0">
                <a:solidFill>
                  <a:srgbClr val="0C5076"/>
                </a:solidFill>
              </a:rPr>
              <a:t>:</a:t>
            </a:r>
          </a:p>
          <a:p>
            <a:pPr marL="621742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D7454"/>
              </a:buClr>
            </a:pPr>
            <a:r>
              <a:rPr lang="fr-FR" sz="1600" dirty="0" smtClean="0"/>
              <a:t>l'objet </a:t>
            </a:r>
            <a:r>
              <a:rPr lang="fr-FR" sz="1600" dirty="0"/>
              <a:t>et la durée du traitement </a:t>
            </a:r>
          </a:p>
          <a:p>
            <a:pPr marL="621742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D7454"/>
              </a:buClr>
            </a:pPr>
            <a:r>
              <a:rPr lang="fr-FR" sz="1600" dirty="0" smtClean="0"/>
              <a:t>la </a:t>
            </a:r>
            <a:r>
              <a:rPr lang="fr-FR" sz="1600" dirty="0"/>
              <a:t>nature et la finalité du traitement </a:t>
            </a:r>
            <a:r>
              <a:rPr lang="fr-FR" sz="1600" dirty="0" smtClean="0"/>
              <a:t>;</a:t>
            </a:r>
          </a:p>
          <a:p>
            <a:pPr marL="621742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D7454"/>
              </a:buClr>
            </a:pPr>
            <a:r>
              <a:rPr lang="fr-FR" sz="1600" dirty="0" smtClean="0"/>
              <a:t>le </a:t>
            </a:r>
            <a:r>
              <a:rPr lang="fr-FR" sz="1600" dirty="0"/>
              <a:t>type de données à caractère personnel traitées </a:t>
            </a:r>
            <a:r>
              <a:rPr lang="fr-FR" sz="1600" dirty="0" smtClean="0"/>
              <a:t>;</a:t>
            </a:r>
          </a:p>
          <a:p>
            <a:pPr marL="621742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D7454"/>
              </a:buClr>
            </a:pPr>
            <a:r>
              <a:rPr lang="fr-FR" sz="1600" dirty="0" smtClean="0"/>
              <a:t>les </a:t>
            </a:r>
            <a:r>
              <a:rPr lang="fr-FR" sz="1600" dirty="0"/>
              <a:t>catégories de personnes concernées </a:t>
            </a:r>
            <a:r>
              <a:rPr lang="fr-FR" sz="1600" dirty="0" smtClean="0"/>
              <a:t>;</a:t>
            </a:r>
          </a:p>
          <a:p>
            <a:pPr marL="621742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D7454"/>
              </a:buClr>
            </a:pPr>
            <a:r>
              <a:rPr lang="fr-FR" sz="1600" dirty="0" smtClean="0"/>
              <a:t>les </a:t>
            </a:r>
            <a:r>
              <a:rPr lang="fr-FR" sz="1600" dirty="0"/>
              <a:t>différentes opérations de traitement effectuées par le </a:t>
            </a:r>
            <a:r>
              <a:rPr lang="fr-FR" sz="1600" dirty="0" smtClean="0"/>
              <a:t>sous-traitants</a:t>
            </a:r>
          </a:p>
          <a:p>
            <a:pPr marL="621742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D7454"/>
              </a:buClr>
            </a:pPr>
            <a:r>
              <a:rPr lang="fr-FR" sz="1600" dirty="0" smtClean="0"/>
              <a:t>les </a:t>
            </a:r>
            <a:r>
              <a:rPr lang="fr-FR" sz="1600" dirty="0"/>
              <a:t>obligations du sous-traitant vis-à-vis du responsable du traitement</a:t>
            </a:r>
          </a:p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Convention de sous-traitance pour l’utilisation de l’outil d’aide à la décision Parcoursup</a:t>
            </a:r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4121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999" y="1116870"/>
            <a:ext cx="11232000" cy="960000"/>
          </a:xfrm>
        </p:spPr>
        <p:txBody>
          <a:bodyPr/>
          <a:lstStyle/>
          <a:p>
            <a:r>
              <a:rPr lang="fr-FR" dirty="0" smtClean="0"/>
              <a:t>Le cadre de la convention de sous-traitance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>
          <a:xfrm>
            <a:off x="479997" y="1824543"/>
            <a:ext cx="8406308" cy="4543001"/>
          </a:xfrm>
        </p:spPr>
        <p:txBody>
          <a:bodyPr/>
          <a:lstStyle/>
          <a:p>
            <a:pPr marL="380990" indent="-380990" algn="just">
              <a:buClr>
                <a:srgbClr val="ED7454"/>
              </a:buClr>
              <a:buFont typeface="Arial" panose="020B0604020202020204" pitchFamily="34" charset="0"/>
              <a:buChar char="•"/>
              <a:defRPr/>
            </a:pPr>
            <a:r>
              <a:rPr lang="fr-FR" sz="2000" dirty="0" smtClean="0"/>
              <a:t>Pour </a:t>
            </a:r>
            <a:r>
              <a:rPr lang="fr-FR" sz="2000" dirty="0"/>
              <a:t>respecter cette obligation, chaque établissement utilisateur de l’outil d’aide à la décision signe avec le ministère une convention de sous-traitance, inspirée du modèle </a:t>
            </a:r>
            <a:r>
              <a:rPr lang="fr-FR" sz="2000" dirty="0" smtClean="0"/>
              <a:t>CNIL</a:t>
            </a:r>
          </a:p>
          <a:p>
            <a:pPr algn="just">
              <a:buClr>
                <a:srgbClr val="ED7454"/>
              </a:buClr>
              <a:defRPr/>
            </a:pPr>
            <a:endParaRPr lang="fr-FR" sz="2000" dirty="0"/>
          </a:p>
          <a:p>
            <a:pPr marL="380990" indent="-380990" algn="just">
              <a:buClr>
                <a:srgbClr val="ED7454"/>
              </a:buClr>
              <a:buFont typeface="Arial" panose="020B0604020202020204" pitchFamily="34" charset="0"/>
              <a:buChar char="•"/>
              <a:defRPr/>
            </a:pPr>
            <a:r>
              <a:rPr lang="fr-FR" sz="2000" dirty="0"/>
              <a:t>Elle est mise à la disposition (au format PDF) des </a:t>
            </a:r>
            <a:r>
              <a:rPr lang="fr-FR" sz="2000" dirty="0" smtClean="0"/>
              <a:t>établissements </a:t>
            </a:r>
            <a:r>
              <a:rPr lang="fr-FR" sz="2000" dirty="0"/>
              <a:t>sur le site de  gestion Parcoursup, </a:t>
            </a:r>
            <a:r>
              <a:rPr lang="fr-FR" sz="2000" dirty="0" smtClean="0"/>
              <a:t>déjà </a:t>
            </a:r>
            <a:r>
              <a:rPr lang="fr-FR" sz="2000" dirty="0"/>
              <a:t>signée par la Directrice générale de </a:t>
            </a:r>
            <a:r>
              <a:rPr lang="fr-FR" sz="2000" dirty="0" smtClean="0"/>
              <a:t>l‘enseignement </a:t>
            </a:r>
            <a:r>
              <a:rPr lang="fr-FR" sz="2000" dirty="0"/>
              <a:t>supérieur et de l‘insertion </a:t>
            </a:r>
            <a:r>
              <a:rPr lang="fr-FR" sz="2000" dirty="0" smtClean="0"/>
              <a:t>professionnelle</a:t>
            </a:r>
          </a:p>
          <a:p>
            <a:pPr algn="just">
              <a:buClr>
                <a:srgbClr val="ED7454"/>
              </a:buClr>
              <a:defRPr/>
            </a:pPr>
            <a:endParaRPr lang="fr-FR" sz="2000" dirty="0"/>
          </a:p>
          <a:p>
            <a:pPr marL="380990" indent="-380990" algn="just">
              <a:buClr>
                <a:srgbClr val="ED7454"/>
              </a:buClr>
              <a:buFont typeface="Arial" panose="020B0604020202020204" pitchFamily="34" charset="0"/>
              <a:buChar char="•"/>
              <a:defRPr/>
            </a:pPr>
            <a:r>
              <a:rPr lang="fr-FR" sz="2000" dirty="0"/>
              <a:t>Elle est signée par le chef d'établissement, </a:t>
            </a:r>
            <a:r>
              <a:rPr lang="fr-FR" sz="2000" dirty="0" smtClean="0"/>
              <a:t>responsable </a:t>
            </a:r>
            <a:r>
              <a:rPr lang="fr-FR" sz="2000" dirty="0"/>
              <a:t>de </a:t>
            </a:r>
            <a:r>
              <a:rPr lang="fr-FR" sz="2000" dirty="0" smtClean="0"/>
              <a:t>traitement</a:t>
            </a:r>
          </a:p>
          <a:p>
            <a:pPr algn="just">
              <a:buClr>
                <a:srgbClr val="ED7454"/>
              </a:buClr>
              <a:defRPr/>
            </a:pPr>
            <a:endParaRPr lang="fr-FR" sz="2000" dirty="0"/>
          </a:p>
          <a:p>
            <a:pPr marL="380990" indent="-380990" algn="just">
              <a:buClr>
                <a:srgbClr val="ED7454"/>
              </a:buClr>
              <a:buFont typeface="Arial" panose="020B0604020202020204" pitchFamily="34" charset="0"/>
              <a:buChar char="•"/>
              <a:defRPr/>
            </a:pPr>
            <a:r>
              <a:rPr lang="fr-FR" sz="2000" dirty="0"/>
              <a:t>Elle entre en vigueur à la date de sa signature pour 2 ans</a:t>
            </a:r>
            <a:r>
              <a:rPr lang="fr-FR" sz="2000" dirty="0" smtClean="0"/>
              <a:t>, afin </a:t>
            </a:r>
            <a:r>
              <a:rPr lang="fr-FR" sz="2000" dirty="0"/>
              <a:t>de tenir compte de la durée de la procédure </a:t>
            </a:r>
            <a:r>
              <a:rPr lang="fr-FR" sz="2000" dirty="0" smtClean="0"/>
              <a:t>Parcoursup et </a:t>
            </a:r>
            <a:r>
              <a:rPr lang="fr-FR" sz="2000" dirty="0"/>
              <a:t>d’un contentieux éventuel</a:t>
            </a:r>
          </a:p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Convention de sous-traitance pour l’utilisation de l’outil d’aide à la décision Parcoursup</a:t>
            </a:r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122C9-A0B9-462F-8757-0847AD287B63}" type="slidenum">
              <a:rPr kumimoji="0" lang="fr-FR" sz="2133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2133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9262" y="2142586"/>
            <a:ext cx="2374901" cy="33607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867962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999" y="1004732"/>
            <a:ext cx="11232000" cy="960000"/>
          </a:xfrm>
        </p:spPr>
        <p:txBody>
          <a:bodyPr/>
          <a:lstStyle/>
          <a:p>
            <a:r>
              <a:rPr lang="fr-FR" dirty="0" smtClean="0"/>
              <a:t>Le contenu de la convention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>
          <a:xfrm>
            <a:off x="479995" y="1716474"/>
            <a:ext cx="11457081" cy="4875515"/>
          </a:xfrm>
        </p:spPr>
        <p:txBody>
          <a:bodyPr/>
          <a:lstStyle/>
          <a:p>
            <a:pPr marL="380990" indent="-380990" algn="just">
              <a:buClr>
                <a:srgbClr val="ED7454"/>
              </a:buClr>
              <a:buFont typeface="Arial" panose="020B0604020202020204" pitchFamily="34" charset="0"/>
              <a:buChar char="•"/>
              <a:defRPr/>
            </a:pPr>
            <a:r>
              <a:rPr lang="fr-FR" sz="1800" b="1" dirty="0"/>
              <a:t>Outre, la mention des parties, de l’objet de la convention et de sa durée, la convention </a:t>
            </a:r>
            <a:r>
              <a:rPr lang="fr-FR" sz="1800" b="1" dirty="0" smtClean="0"/>
              <a:t>prévoit </a:t>
            </a:r>
            <a:r>
              <a:rPr lang="fr-FR" sz="1800" b="1" dirty="0"/>
              <a:t>notamment </a:t>
            </a:r>
            <a:r>
              <a:rPr lang="fr-FR" sz="1800" b="1" dirty="0" smtClean="0"/>
              <a:t>:</a:t>
            </a:r>
            <a:endParaRPr lang="fr-FR" sz="1800" dirty="0"/>
          </a:p>
          <a:p>
            <a:pPr marL="716982" lvl="1" indent="-380990" algn="just">
              <a:buClr>
                <a:srgbClr val="ED7454"/>
              </a:buClr>
              <a:defRPr/>
            </a:pPr>
            <a:r>
              <a:rPr lang="fr-FR" sz="1600" b="1" dirty="0">
                <a:solidFill>
                  <a:srgbClr val="0C5076"/>
                </a:solidFill>
              </a:rPr>
              <a:t>Une description du traitement faisant l’objet de la sous-traitance </a:t>
            </a:r>
          </a:p>
          <a:p>
            <a:pPr marL="715963" lvl="1" indent="0" algn="just">
              <a:buClr>
                <a:srgbClr val="ED7454"/>
              </a:buClr>
              <a:buNone/>
              <a:defRPr/>
            </a:pPr>
            <a:r>
              <a:rPr lang="fr-FR" sz="1400" dirty="0" smtClean="0"/>
              <a:t>«</a:t>
            </a:r>
            <a:r>
              <a:rPr lang="fr-FR" sz="1400" dirty="0"/>
              <a:t> fourniture d’un outil d’aide à la décision ayant pour objet de faciliter l’examen des candidatures et les opérations de pré-classement effectuées par la commission d’examen des vœux dans le cadre des modalités et critères d’examen des candidatures que cette commission a déterminés </a:t>
            </a:r>
            <a:r>
              <a:rPr lang="fr-FR" sz="1400" dirty="0" smtClean="0"/>
              <a:t>»</a:t>
            </a:r>
            <a:endParaRPr lang="fr-FR" sz="1400" dirty="0"/>
          </a:p>
          <a:p>
            <a:pPr marL="716982" lvl="1" indent="-380990" algn="just">
              <a:buClr>
                <a:srgbClr val="ED7454"/>
              </a:buClr>
              <a:defRPr/>
            </a:pPr>
            <a:r>
              <a:rPr lang="fr-FR" sz="1600" b="1" dirty="0">
                <a:solidFill>
                  <a:srgbClr val="0C5076"/>
                </a:solidFill>
              </a:rPr>
              <a:t>Une description de la nature des opérations réalisées :</a:t>
            </a:r>
          </a:p>
          <a:p>
            <a:pPr marL="715963" lvl="1" indent="0" algn="just">
              <a:buClr>
                <a:srgbClr val="ED7454"/>
              </a:buClr>
              <a:buNone/>
              <a:defRPr/>
            </a:pPr>
            <a:r>
              <a:rPr lang="fr-FR" sz="1400" dirty="0"/>
              <a:t>Hébergement des données, durée de </a:t>
            </a:r>
            <a:r>
              <a:rPr lang="fr-FR" sz="1400" dirty="0" smtClean="0"/>
              <a:t>conservation</a:t>
            </a:r>
            <a:endParaRPr lang="fr-FR" sz="1400" dirty="0"/>
          </a:p>
          <a:p>
            <a:pPr marL="716982" lvl="1" indent="-380990" algn="just">
              <a:buClr>
                <a:srgbClr val="ED7454"/>
              </a:buClr>
              <a:defRPr/>
            </a:pPr>
            <a:r>
              <a:rPr lang="fr-FR" sz="1600" b="1" dirty="0">
                <a:solidFill>
                  <a:srgbClr val="0C5076"/>
                </a:solidFill>
              </a:rPr>
              <a:t>Une description de catégories de données à caractère personnel traitées par le sous-traitant :</a:t>
            </a:r>
          </a:p>
          <a:p>
            <a:pPr marL="715963" lvl="1" indent="0" algn="just">
              <a:buClr>
                <a:srgbClr val="ED7454"/>
              </a:buClr>
              <a:buNone/>
              <a:defRPr/>
            </a:pPr>
            <a:r>
              <a:rPr lang="fr-FR" sz="1400" dirty="0" smtClean="0">
                <a:solidFill>
                  <a:schemeClr val="tx1"/>
                </a:solidFill>
              </a:rPr>
              <a:t>Données </a:t>
            </a:r>
            <a:r>
              <a:rPr lang="fr-FR" sz="1400" dirty="0">
                <a:solidFill>
                  <a:schemeClr val="tx1"/>
                </a:solidFill>
              </a:rPr>
              <a:t>utilisées par les commissions d’examen des vœux (renvoi aux catégories de données figurant sur le registre des établissements</a:t>
            </a:r>
            <a:r>
              <a:rPr lang="fr-FR" sz="1400" dirty="0" smtClean="0">
                <a:solidFill>
                  <a:schemeClr val="tx1"/>
                </a:solidFill>
              </a:rPr>
              <a:t>)</a:t>
            </a:r>
            <a:endParaRPr lang="fr-FR" sz="1400" dirty="0"/>
          </a:p>
          <a:p>
            <a:pPr marL="716982" lvl="1" indent="-380990" algn="just">
              <a:buClr>
                <a:srgbClr val="ED7454"/>
              </a:buClr>
              <a:defRPr/>
            </a:pPr>
            <a:r>
              <a:rPr lang="fr-FR" sz="1600" b="1" dirty="0">
                <a:solidFill>
                  <a:srgbClr val="0C5076"/>
                </a:solidFill>
              </a:rPr>
              <a:t>Une énumération des catégories de personnes concernées :</a:t>
            </a:r>
          </a:p>
          <a:p>
            <a:pPr marL="715963" lvl="1" indent="0" algn="just">
              <a:buClr>
                <a:srgbClr val="ED7454"/>
              </a:buClr>
              <a:buNone/>
              <a:defRPr/>
            </a:pPr>
            <a:r>
              <a:rPr lang="fr-FR" sz="1400" dirty="0" smtClean="0">
                <a:solidFill>
                  <a:schemeClr val="tx1"/>
                </a:solidFill>
              </a:rPr>
              <a:t>Candidats</a:t>
            </a:r>
            <a:r>
              <a:rPr lang="fr-FR" sz="1400" dirty="0">
                <a:solidFill>
                  <a:schemeClr val="tx1"/>
                </a:solidFill>
              </a:rPr>
              <a:t>, membres de la commission d’examen des vœux</a:t>
            </a:r>
          </a:p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Convention de sous-traitance pour l’utilisation de l’outil d’aide à la décision Parcoursup</a:t>
            </a:r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122C9-A0B9-462F-8757-0847AD287B63}" type="slidenum">
              <a:rPr kumimoji="0" lang="fr-FR" sz="2133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2133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8885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999" y="1004732"/>
            <a:ext cx="11232000" cy="960000"/>
          </a:xfrm>
        </p:spPr>
        <p:txBody>
          <a:bodyPr/>
          <a:lstStyle/>
          <a:p>
            <a:r>
              <a:rPr lang="fr-FR" dirty="0" smtClean="0"/>
              <a:t>Le contenu de la convention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>
          <a:xfrm>
            <a:off x="479995" y="1828614"/>
            <a:ext cx="11457081" cy="4382405"/>
          </a:xfrm>
        </p:spPr>
        <p:txBody>
          <a:bodyPr/>
          <a:lstStyle/>
          <a:p>
            <a:pPr marL="380990" indent="-380990" algn="just">
              <a:buClr>
                <a:srgbClr val="ED7454"/>
              </a:buClr>
              <a:buFont typeface="Arial" panose="020B0604020202020204" pitchFamily="34" charset="0"/>
              <a:buChar char="•"/>
              <a:defRPr/>
            </a:pPr>
            <a:r>
              <a:rPr lang="fr-FR" sz="2000" b="1" dirty="0" smtClean="0"/>
              <a:t>Elle mentionne également :</a:t>
            </a:r>
          </a:p>
          <a:p>
            <a:pPr algn="just">
              <a:buClr>
                <a:srgbClr val="ED7454"/>
              </a:buClr>
              <a:defRPr/>
            </a:pPr>
            <a:endParaRPr lang="fr-FR" sz="2000" dirty="0"/>
          </a:p>
          <a:p>
            <a:pPr marL="716982" lvl="1" indent="-380990" algn="just">
              <a:buClr>
                <a:srgbClr val="ED7454"/>
              </a:buClr>
              <a:defRPr/>
            </a:pPr>
            <a:r>
              <a:rPr lang="fr-FR" sz="1800" b="1" dirty="0">
                <a:solidFill>
                  <a:srgbClr val="0C5076"/>
                </a:solidFill>
              </a:rPr>
              <a:t>Les obligations du sous-traitant vis-à-vis du responsable de traitement et celles du responsable de traitement vis-à-vis du </a:t>
            </a:r>
            <a:r>
              <a:rPr lang="fr-FR" sz="1800" b="1" dirty="0" smtClean="0">
                <a:solidFill>
                  <a:srgbClr val="0C5076"/>
                </a:solidFill>
              </a:rPr>
              <a:t>sous-traitant</a:t>
            </a:r>
            <a:endParaRPr lang="fr-FR" sz="1800" b="1" dirty="0">
              <a:solidFill>
                <a:srgbClr val="0C5076"/>
              </a:solidFill>
            </a:endParaRPr>
          </a:p>
          <a:p>
            <a:pPr marL="716982" lvl="1" indent="-380990" algn="just">
              <a:buClr>
                <a:srgbClr val="ED7454"/>
              </a:buClr>
              <a:defRPr/>
            </a:pPr>
            <a:r>
              <a:rPr lang="fr-FR" sz="1800" b="1" dirty="0">
                <a:solidFill>
                  <a:srgbClr val="0C5076"/>
                </a:solidFill>
              </a:rPr>
              <a:t>Les modalités d’exercice du droit d’information des personnes concernées et d’exercice de leurs droits « informatique et liberté </a:t>
            </a:r>
            <a:r>
              <a:rPr lang="fr-FR" sz="1800" b="1" dirty="0" smtClean="0">
                <a:solidFill>
                  <a:srgbClr val="0C5076"/>
                </a:solidFill>
              </a:rPr>
              <a:t>»</a:t>
            </a:r>
            <a:endParaRPr lang="fr-FR" sz="1800" b="1" dirty="0">
              <a:solidFill>
                <a:srgbClr val="0C5076"/>
              </a:solidFill>
            </a:endParaRPr>
          </a:p>
          <a:p>
            <a:pPr marL="716982" lvl="1" indent="-380990" algn="just">
              <a:buClr>
                <a:srgbClr val="ED7454"/>
              </a:buClr>
              <a:defRPr/>
            </a:pPr>
            <a:r>
              <a:rPr lang="fr-FR" sz="1800" b="1" dirty="0">
                <a:solidFill>
                  <a:srgbClr val="0C5076"/>
                </a:solidFill>
              </a:rPr>
              <a:t>Les modalités de notification des violations de données à caractère </a:t>
            </a:r>
            <a:r>
              <a:rPr lang="fr-FR" sz="1800" b="1" dirty="0" smtClean="0">
                <a:solidFill>
                  <a:srgbClr val="0C5076"/>
                </a:solidFill>
              </a:rPr>
              <a:t>personnel</a:t>
            </a:r>
            <a:endParaRPr lang="fr-FR" sz="1800" b="1" dirty="0">
              <a:solidFill>
                <a:srgbClr val="0C5076"/>
              </a:solidFill>
            </a:endParaRPr>
          </a:p>
          <a:p>
            <a:pPr marL="716982" lvl="1" indent="-380990" algn="just">
              <a:buClr>
                <a:srgbClr val="ED7454"/>
              </a:buClr>
              <a:defRPr/>
            </a:pPr>
            <a:r>
              <a:rPr lang="fr-FR" sz="1800" b="1" dirty="0">
                <a:solidFill>
                  <a:srgbClr val="0C5076"/>
                </a:solidFill>
              </a:rPr>
              <a:t>Les mesures de sécurité mises en œuvre par le sous-traitant </a:t>
            </a:r>
          </a:p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Convention de sous-traitance pour l’utilisation de l’outil d’aide à la décision Parcoursup</a:t>
            </a:r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122C9-A0B9-462F-8757-0847AD287B63}" type="slidenum">
              <a:rPr kumimoji="0" lang="fr-FR" sz="2133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2133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0629985"/>
      </p:ext>
    </p:extLst>
  </p:cSld>
  <p:clrMapOvr>
    <a:masterClrMapping/>
  </p:clrMapOvr>
</p:sld>
</file>

<file path=ppt/theme/theme1.xml><?xml version="1.0" encoding="utf-8"?>
<a:theme xmlns:a="http://schemas.openxmlformats.org/drawingml/2006/main" name="OPÉRATEURS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8FCDB1F8-448A-9B4E-9E75-912673BA5B96}" vid="{365F31D6-8738-E34B-8C61-30CB0CD3BBA7}"/>
    </a:ext>
  </a:extLst>
</a:theme>
</file>

<file path=ppt/theme/theme2.xml><?xml version="1.0" encoding="utf-8"?>
<a:theme xmlns:a="http://schemas.openxmlformats.org/drawingml/2006/main" name="1_OPÉRATEURS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8FCDB1F8-448A-9B4E-9E75-912673BA5B96}" vid="{365F31D6-8738-E34B-8C61-30CB0CD3BBA7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</TotalTime>
  <Words>532</Words>
  <Application>Microsoft Office PowerPoint</Application>
  <PresentationFormat>Grand écran</PresentationFormat>
  <Paragraphs>48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OPÉRATEURS</vt:lpstr>
      <vt:lpstr>1_OPÉRATEURS</vt:lpstr>
      <vt:lpstr>w</vt:lpstr>
      <vt:lpstr>Présentation PowerPoint</vt:lpstr>
      <vt:lpstr>L’obligation de conclure une convention de sous-traitance</vt:lpstr>
      <vt:lpstr>Le cadre de la convention de sous-traitance</vt:lpstr>
      <vt:lpstr>Le contenu de la convention</vt:lpstr>
      <vt:lpstr>Le contenu de la convention</vt:lpstr>
    </vt:vector>
  </TitlesOfParts>
  <Company>Ministere de l'Education Nationale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HOUDA SAID</dc:creator>
  <cp:lastModifiedBy>JEROME TEILLARD</cp:lastModifiedBy>
  <cp:revision>29</cp:revision>
  <dcterms:created xsi:type="dcterms:W3CDTF">2021-03-16T15:14:48Z</dcterms:created>
  <dcterms:modified xsi:type="dcterms:W3CDTF">2024-02-21T08:36:19Z</dcterms:modified>
</cp:coreProperties>
</file>